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46"/>
  </p:notesMasterIdLst>
  <p:handoutMasterIdLst>
    <p:handoutMasterId r:id="rId47"/>
  </p:handoutMasterIdLst>
  <p:sldIdLst>
    <p:sldId id="503" r:id="rId2"/>
    <p:sldId id="276" r:id="rId3"/>
    <p:sldId id="353" r:id="rId4"/>
    <p:sldId id="497" r:id="rId5"/>
    <p:sldId id="610" r:id="rId6"/>
    <p:sldId id="611" r:id="rId7"/>
    <p:sldId id="666" r:id="rId8"/>
    <p:sldId id="616" r:id="rId9"/>
    <p:sldId id="645" r:id="rId10"/>
    <p:sldId id="620" r:id="rId11"/>
    <p:sldId id="663" r:id="rId12"/>
    <p:sldId id="670" r:id="rId13"/>
    <p:sldId id="667" r:id="rId14"/>
    <p:sldId id="671" r:id="rId15"/>
    <p:sldId id="672" r:id="rId16"/>
    <p:sldId id="673" r:id="rId17"/>
    <p:sldId id="674" r:id="rId18"/>
    <p:sldId id="675" r:id="rId19"/>
    <p:sldId id="676" r:id="rId20"/>
    <p:sldId id="677" r:id="rId21"/>
    <p:sldId id="678" r:id="rId22"/>
    <p:sldId id="679" r:id="rId23"/>
    <p:sldId id="680" r:id="rId24"/>
    <p:sldId id="681" r:id="rId25"/>
    <p:sldId id="589" r:id="rId26"/>
    <p:sldId id="682" r:id="rId27"/>
    <p:sldId id="683" r:id="rId28"/>
    <p:sldId id="684" r:id="rId29"/>
    <p:sldId id="664" r:id="rId30"/>
    <p:sldId id="686" r:id="rId31"/>
    <p:sldId id="687" r:id="rId32"/>
    <p:sldId id="688" r:id="rId33"/>
    <p:sldId id="689" r:id="rId34"/>
    <p:sldId id="690" r:id="rId35"/>
    <p:sldId id="691" r:id="rId36"/>
    <p:sldId id="692" r:id="rId37"/>
    <p:sldId id="693" r:id="rId38"/>
    <p:sldId id="694" r:id="rId39"/>
    <p:sldId id="695" r:id="rId40"/>
    <p:sldId id="649" r:id="rId41"/>
    <p:sldId id="685" r:id="rId42"/>
    <p:sldId id="633" r:id="rId43"/>
    <p:sldId id="504" r:id="rId44"/>
    <p:sldId id="505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Графичен потребителски интерфейс" id="{66DCFE1F-60FD-44F2-BE82-706DDBC14898}">
          <p14:sldIdLst>
            <p14:sldId id="353"/>
            <p14:sldId id="497"/>
          </p14:sldIdLst>
        </p14:section>
        <p14:section name="Въведение в Windows Forms" id="{EB44CA50-B176-0C4C-B0D0-5459023C7783}">
          <p14:sldIdLst>
            <p14:sldId id="610"/>
            <p14:sldId id="611"/>
            <p14:sldId id="666"/>
          </p14:sldIdLst>
        </p14:section>
        <p14:section name="Примерно приложение" id="{2B3E1915-4BA2-9447-BC07-AE658EE7EC35}">
          <p14:sldIdLst>
            <p14:sldId id="616"/>
            <p14:sldId id="645"/>
            <p14:sldId id="620"/>
            <p14:sldId id="663"/>
            <p14:sldId id="670"/>
            <p14:sldId id="667"/>
            <p14:sldId id="671"/>
            <p14:sldId id="672"/>
            <p14:sldId id="673"/>
            <p14:sldId id="674"/>
            <p14:sldId id="675"/>
            <p14:sldId id="676"/>
            <p14:sldId id="677"/>
            <p14:sldId id="678"/>
            <p14:sldId id="679"/>
            <p14:sldId id="680"/>
            <p14:sldId id="681"/>
          </p14:sldIdLst>
        </p14:section>
        <p14:section name="Основни UI контроли" id="{FAFEC62E-8A3E-B74C-B607-F2A5F82A6EDC}">
          <p14:sldIdLst>
            <p14:sldId id="589"/>
            <p14:sldId id="682"/>
            <p14:sldId id="683"/>
            <p14:sldId id="684"/>
          </p14:sldIdLst>
        </p14:section>
        <p14:section name="Примерно приложение" id="{9AE1CB8F-6B60-F44E-ABAB-A3E11E2F13B8}">
          <p14:sldIdLst>
            <p14:sldId id="664"/>
            <p14:sldId id="686"/>
            <p14:sldId id="687"/>
            <p14:sldId id="688"/>
            <p14:sldId id="689"/>
            <p14:sldId id="690"/>
            <p14:sldId id="691"/>
            <p14:sldId id="692"/>
            <p14:sldId id="693"/>
            <p14:sldId id="694"/>
            <p14:sldId id="695"/>
          </p14:sldIdLst>
        </p14:section>
        <p14:section name="Други UI контроли" id="{A764BDC4-FBCF-8642-9DA0-2A050F6690EB}">
          <p14:sldIdLst>
            <p14:sldId id="649"/>
            <p14:sldId id="685"/>
          </p14:sldIdLst>
        </p14:section>
        <p14:section name="Заключение" id="{E19D07F1-86E2-47E9-B2AB-7ADC4F89DC12}">
          <p14:sldIdLst>
            <p14:sldId id="633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720" autoAdjust="0"/>
    <p:restoredTop sz="95188" autoAdjust="0"/>
  </p:normalViewPr>
  <p:slideViewPr>
    <p:cSldViewPr showGuides="1">
      <p:cViewPr varScale="1">
        <p:scale>
          <a:sx n="72" d="100"/>
          <a:sy n="72" d="100"/>
        </p:scale>
        <p:origin x="224" y="1000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4.04.24 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4/4/24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7925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5555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6544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273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2171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4221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3939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0354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8881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8100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8704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8136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9385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1503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90807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7212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0745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74187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6004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4038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09856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8964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95994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04392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51064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93978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63053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83266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65458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63422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904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9252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76210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76188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65F1CA9-65DC-416B-8882-B3A5E415CE67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43FAF785-0C8D-730E-8E59-68198DC82CE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8934473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714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311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798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1878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608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buClr>
                <a:schemeClr val="tx1"/>
              </a:buClr>
              <a:defRPr/>
            </a:lvl1pPr>
            <a:lvl2pPr latinLnBrk="0">
              <a:buClr>
                <a:schemeClr val="tx1"/>
              </a:buClr>
              <a:defRPr/>
            </a:lvl2pPr>
            <a:lvl3pPr latinLnBrk="0">
              <a:buClr>
                <a:schemeClr val="tx1"/>
              </a:buClr>
              <a:defRPr/>
            </a:lvl3pPr>
            <a:lvl4pPr latinLnBrk="0">
              <a:buClr>
                <a:schemeClr val="tx1"/>
              </a:buClr>
              <a:defRPr/>
            </a:lvl4pPr>
            <a:lvl5pPr latinLnBrk="0">
              <a:buClr>
                <a:schemeClr val="tx1"/>
              </a:buClr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Софтуерни и хардуерни науки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Курс “Информационни системи"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402942"/>
            <a:ext cx="11083636" cy="1306057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Въведение в </a:t>
            </a:r>
            <a:r>
              <a:rPr lang="en-US" dirty="0"/>
              <a:t>GUI</a:t>
            </a:r>
            <a:r>
              <a:rPr lang="bg-BG" dirty="0"/>
              <a:t> приложенията и </a:t>
            </a:r>
            <a:r>
              <a:rPr lang="en-US" dirty="0"/>
              <a:t>Windows Forms</a:t>
            </a:r>
            <a:endParaRPr lang="bg-BG" dirty="0"/>
          </a:p>
          <a:p>
            <a:r>
              <a:rPr lang="bg-BG" dirty="0"/>
              <a:t>Форми, контроли, събития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971589"/>
          </a:xfrm>
        </p:spPr>
        <p:txBody>
          <a:bodyPr/>
          <a:lstStyle/>
          <a:p>
            <a:r>
              <a:rPr lang="en-US" dirty="0"/>
              <a:t>GUI </a:t>
            </a:r>
            <a:r>
              <a:rPr lang="bg-BG" dirty="0"/>
              <a:t>приложения и </a:t>
            </a:r>
            <a:r>
              <a:rPr lang="en-US" dirty="0"/>
              <a:t>Windows Forms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C89CDB-9A69-7B24-74E6-10BF87DE1C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2162" y="3019356"/>
            <a:ext cx="1977650" cy="92261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A6C893F-B1FD-6B4A-369A-4E179B2193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5656" y="3019356"/>
            <a:ext cx="4472298" cy="257269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19628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bg-BG" sz="3000" dirty="0"/>
              <a:t>За да създадем </a:t>
            </a:r>
            <a:r>
              <a:rPr lang="en-US" sz="3000" dirty="0"/>
              <a:t>WinForms </a:t>
            </a:r>
            <a:r>
              <a:rPr lang="bg-BG" sz="3000" dirty="0"/>
              <a:t>проект</a:t>
            </a:r>
            <a:r>
              <a:rPr lang="en-US" sz="3000" dirty="0"/>
              <a:t>, </a:t>
            </a:r>
            <a:r>
              <a:rPr lang="bg-BG" sz="3000" dirty="0"/>
              <a:t>избираме </a:t>
            </a:r>
            <a:r>
              <a:rPr lang="en-US" sz="3000" b="1" dirty="0">
                <a:solidFill>
                  <a:schemeClr val="bg1"/>
                </a:solidFill>
              </a:rPr>
              <a:t>[Create a new project]</a:t>
            </a:r>
          </a:p>
          <a:p>
            <a:pPr>
              <a:lnSpc>
                <a:spcPct val="100000"/>
              </a:lnSpc>
            </a:pPr>
            <a:r>
              <a:rPr lang="bg-BG" sz="3000" dirty="0"/>
              <a:t>В търсачката пишем </a:t>
            </a:r>
            <a:r>
              <a:rPr lang="en-BG" sz="3000" dirty="0"/>
              <a:t>"</a:t>
            </a:r>
            <a:r>
              <a:rPr lang="en-US" sz="3000" dirty="0"/>
              <a:t>Windows Forms</a:t>
            </a:r>
            <a:r>
              <a:rPr lang="en-BG" sz="3000" dirty="0"/>
              <a:t>"</a:t>
            </a:r>
            <a:r>
              <a:rPr lang="en-US" sz="3000" dirty="0"/>
              <a:t>, </a:t>
            </a:r>
            <a:r>
              <a:rPr lang="bg-BG" sz="3000" dirty="0"/>
              <a:t>избираме </a:t>
            </a:r>
            <a:r>
              <a:rPr lang="bg-BG" sz="3000" b="1" dirty="0">
                <a:solidFill>
                  <a:schemeClr val="bg1"/>
                </a:solidFill>
              </a:rPr>
              <a:t>първата опция </a:t>
            </a:r>
            <a:r>
              <a:rPr lang="bg-BG" sz="3000" dirty="0"/>
              <a:t>(</a:t>
            </a:r>
            <a:r>
              <a:rPr lang="en-US" sz="3000" b="1" dirty="0"/>
              <a:t>Windows Forms App</a:t>
            </a:r>
            <a:r>
              <a:rPr lang="en-US" sz="3000" dirty="0"/>
              <a:t> with </a:t>
            </a:r>
            <a:r>
              <a:rPr lang="en-US" sz="3000" b="1" dirty="0"/>
              <a:t>C#</a:t>
            </a:r>
            <a:r>
              <a:rPr lang="en-US" sz="3000" dirty="0"/>
              <a:t>)</a:t>
            </a:r>
            <a:r>
              <a:rPr lang="bg-BG" sz="3000" dirty="0"/>
              <a:t> и натискаме </a:t>
            </a:r>
            <a:r>
              <a:rPr lang="en-US" sz="3000" b="1" dirty="0">
                <a:solidFill>
                  <a:schemeClr val="bg1"/>
                </a:solidFill>
              </a:rPr>
              <a:t>[Next]</a:t>
            </a:r>
            <a:endParaRPr lang="en-BG" sz="3000" dirty="0"/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Създаване на </a:t>
            </a:r>
            <a:r>
              <a:rPr lang="en-US" dirty="0"/>
              <a:t>Windows Forms</a:t>
            </a:r>
            <a:r>
              <a:rPr lang="bg-BG" dirty="0"/>
              <a:t> проект (</a:t>
            </a:r>
            <a:r>
              <a:rPr lang="en-US" dirty="0"/>
              <a:t>1)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7D3519-4167-80DF-C10A-028DFA64D3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7698" y="3371721"/>
            <a:ext cx="8256603" cy="278038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64002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000" dirty="0"/>
              <a:t>Задаваме </a:t>
            </a:r>
            <a:r>
              <a:rPr lang="bg-BG" sz="3000" b="1" dirty="0">
                <a:solidFill>
                  <a:schemeClr val="bg1"/>
                </a:solidFill>
              </a:rPr>
              <a:t>смислено име</a:t>
            </a:r>
            <a:r>
              <a:rPr lang="bg-BG" sz="3000" dirty="0"/>
              <a:t> на приложението, което описва неговото предназначение, например </a:t>
            </a: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</a:rPr>
              <a:t>DateTimeInfoApp</a:t>
            </a:r>
          </a:p>
          <a:p>
            <a:r>
              <a:rPr lang="bg-BG" sz="3000" dirty="0"/>
              <a:t>Натискаме </a:t>
            </a:r>
            <a:r>
              <a:rPr lang="en-US" sz="3000" b="1" dirty="0">
                <a:solidFill>
                  <a:schemeClr val="bg1"/>
                </a:solidFill>
              </a:rPr>
              <a:t>[Next]</a:t>
            </a:r>
            <a:r>
              <a:rPr lang="en-US" sz="3000" dirty="0"/>
              <a:t> </a:t>
            </a:r>
            <a:r>
              <a:rPr lang="en-US" sz="3000" dirty="0">
                <a:sym typeface="Wingdings" panose="05000000000000000000" pitchFamily="2" charset="2"/>
              </a:rPr>
              <a:t></a:t>
            </a:r>
            <a:r>
              <a:rPr lang="en-US" sz="3000" dirty="0"/>
              <a:t> </a:t>
            </a:r>
            <a:r>
              <a:rPr lang="en-US" sz="3000" b="1" dirty="0">
                <a:solidFill>
                  <a:schemeClr val="bg1"/>
                </a:solidFill>
              </a:rPr>
              <a:t>[Create]</a:t>
            </a: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Създаване на </a:t>
            </a:r>
            <a:r>
              <a:rPr lang="en-US" dirty="0"/>
              <a:t>Windows Forms</a:t>
            </a:r>
            <a:r>
              <a:rPr lang="bg-BG" dirty="0"/>
              <a:t> проект</a:t>
            </a:r>
            <a:r>
              <a:rPr lang="en-US" dirty="0"/>
              <a:t> (2)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491FE7-A793-CC36-7481-F63B995460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1936" y="2926700"/>
            <a:ext cx="3971022" cy="35803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AE4605-CD8B-66F5-BCA9-F38D52881B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49317" y="3391363"/>
            <a:ext cx="4410863" cy="265097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Right Arrow 1">
            <a:extLst>
              <a:ext uri="{FF2B5EF4-FFF2-40B4-BE49-F238E27FC236}">
                <a16:creationId xmlns:a16="http://schemas.microsoft.com/office/drawing/2014/main" id="{CF3E5132-66E0-2E42-680C-B44ED26BB86B}"/>
              </a:ext>
            </a:extLst>
          </p:cNvPr>
          <p:cNvSpPr/>
          <p:nvPr/>
        </p:nvSpPr>
        <p:spPr bwMode="auto">
          <a:xfrm>
            <a:off x="5208901" y="4464000"/>
            <a:ext cx="1292098" cy="612849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89488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000" dirty="0"/>
              <a:t>Важно е след създаване на проекта да променим </a:t>
            </a:r>
            <a:r>
              <a:rPr lang="bg-BG" sz="3000" b="1" dirty="0">
                <a:solidFill>
                  <a:schemeClr val="bg1"/>
                </a:solidFill>
              </a:rPr>
              <a:t>името на формата</a:t>
            </a:r>
            <a:r>
              <a:rPr lang="bg-BG" sz="3000" dirty="0"/>
              <a:t>, така че то да </a:t>
            </a:r>
            <a:r>
              <a:rPr lang="bg-BG" sz="3000" b="1" dirty="0">
                <a:solidFill>
                  <a:schemeClr val="bg1"/>
                </a:solidFill>
              </a:rPr>
              <a:t>описва нейното предназначение</a:t>
            </a:r>
            <a:endParaRPr lang="en-US" sz="3000" b="1" dirty="0">
              <a:solidFill>
                <a:schemeClr val="bg1"/>
              </a:solidFill>
            </a:endParaRPr>
          </a:p>
          <a:p>
            <a:pPr>
              <a:buClr>
                <a:schemeClr val="tx2"/>
              </a:buClr>
            </a:pPr>
            <a:r>
              <a:rPr lang="bg-BG" sz="3000" dirty="0"/>
              <a:t>"</a:t>
            </a:r>
            <a:r>
              <a:rPr lang="en-US" sz="3000" b="1" dirty="0">
                <a:latin typeface="Consolas" panose="020B0609020204030204" pitchFamily="49" charset="0"/>
              </a:rPr>
              <a:t>Form1</a:t>
            </a:r>
            <a:r>
              <a:rPr lang="bg-BG" sz="3000" dirty="0"/>
              <a:t>"</a:t>
            </a:r>
            <a:r>
              <a:rPr lang="en-US" sz="3000" dirty="0"/>
              <a:t> </a:t>
            </a:r>
            <a:r>
              <a:rPr lang="en-US" sz="3000" dirty="0">
                <a:sym typeface="Wingdings" panose="05000000000000000000" pitchFamily="2" charset="2"/>
              </a:rPr>
              <a:t> </a:t>
            </a:r>
            <a:r>
              <a:rPr lang="bg-BG" sz="3000" dirty="0">
                <a:sym typeface="Wingdings" panose="05000000000000000000" pitchFamily="2" charset="2"/>
              </a:rPr>
              <a:t>"</a:t>
            </a:r>
            <a:r>
              <a:rPr lang="en-US" sz="3000" b="1" dirty="0">
                <a:latin typeface="Consolas" panose="020B0609020204030204" pitchFamily="49" charset="0"/>
                <a:sym typeface="Wingdings" panose="05000000000000000000" pitchFamily="2" charset="2"/>
              </a:rPr>
              <a:t>FormDateTimeInfo</a:t>
            </a:r>
            <a:r>
              <a:rPr lang="bg-BG" sz="3000" dirty="0">
                <a:sym typeface="Wingdings" panose="05000000000000000000" pitchFamily="2" charset="2"/>
              </a:rPr>
              <a:t>"</a:t>
            </a:r>
            <a:endParaRPr lang="en-BG" sz="3000" b="1" dirty="0">
              <a:solidFill>
                <a:schemeClr val="bg1"/>
              </a:solidFill>
            </a:endParaRPr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Задаване на име на формата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033D7F0-BF5C-5F8A-6295-36A5A55F76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849" y="3204000"/>
            <a:ext cx="4749800" cy="28067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C17A562-EE5D-D68B-AD6E-F0660C623D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3794" y="2949062"/>
            <a:ext cx="3942123" cy="349657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AB9218E2-CA1D-1CB7-9001-FBA94B48D5CE}"/>
              </a:ext>
            </a:extLst>
          </p:cNvPr>
          <p:cNvSpPr/>
          <p:nvPr/>
        </p:nvSpPr>
        <p:spPr bwMode="auto">
          <a:xfrm>
            <a:off x="5325703" y="4607350"/>
            <a:ext cx="810000" cy="540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98138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2800" b="1" dirty="0">
                <a:solidFill>
                  <a:schemeClr val="bg1"/>
                </a:solidFill>
              </a:rPr>
              <a:t>Properties</a:t>
            </a:r>
            <a:r>
              <a:rPr lang="en-US" sz="2800" dirty="0"/>
              <a:t> </a:t>
            </a:r>
            <a:r>
              <a:rPr lang="bg-BG" sz="2800" dirty="0"/>
              <a:t>прозорецът задава </a:t>
            </a:r>
            <a:r>
              <a:rPr lang="bg-BG" sz="2800" b="1" dirty="0"/>
              <a:t>свойства</a:t>
            </a:r>
            <a:r>
              <a:rPr lang="bg-BG" sz="2800" dirty="0"/>
              <a:t> / </a:t>
            </a:r>
            <a:r>
              <a:rPr lang="bg-BG" sz="2800" b="1" dirty="0"/>
              <a:t>събития</a:t>
            </a:r>
            <a:r>
              <a:rPr lang="bg-BG" sz="2800" dirty="0"/>
              <a:t> за избраната контрола</a:t>
            </a:r>
          </a:p>
          <a:p>
            <a:r>
              <a:rPr lang="bg-BG" sz="2800" dirty="0"/>
              <a:t>Нека да променим </a:t>
            </a:r>
            <a:r>
              <a:rPr lang="bg-BG" sz="2800" b="1" dirty="0">
                <a:solidFill>
                  <a:schemeClr val="bg1"/>
                </a:solidFill>
              </a:rPr>
              <a:t>заглавието на формата </a:t>
            </a:r>
            <a:r>
              <a:rPr lang="bg-BG" sz="2800" dirty="0"/>
              <a:t>от </a:t>
            </a:r>
            <a:r>
              <a:rPr lang="en-US" sz="2800" dirty="0"/>
              <a:t>Properties </a:t>
            </a:r>
            <a:r>
              <a:rPr lang="bg-BG" sz="2800" dirty="0"/>
              <a:t>прозореца</a:t>
            </a:r>
            <a:endParaRPr lang="en-BG" sz="2800" dirty="0"/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 fontScale="90000"/>
          </a:bodyPr>
          <a:lstStyle/>
          <a:p>
            <a:r>
              <a:rPr lang="bg-BG" dirty="0"/>
              <a:t>Промяна на заглавие на формата в прозореца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0D09DE-976D-4FF9-54DE-09E1A69296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073" y="2324357"/>
            <a:ext cx="6233384" cy="421353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3CD4217-47E6-82C7-A23D-3C935BCC42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21" y="3071083"/>
            <a:ext cx="4197309" cy="259079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3" name="Right Arrow 12">
            <a:extLst>
              <a:ext uri="{FF2B5EF4-FFF2-40B4-BE49-F238E27FC236}">
                <a16:creationId xmlns:a16="http://schemas.microsoft.com/office/drawing/2014/main" id="{D7D22AA8-98D1-718C-DF8E-2125EBCF7D27}"/>
              </a:ext>
            </a:extLst>
          </p:cNvPr>
          <p:cNvSpPr/>
          <p:nvPr/>
        </p:nvSpPr>
        <p:spPr bwMode="auto">
          <a:xfrm>
            <a:off x="6891980" y="4176010"/>
            <a:ext cx="575217" cy="38093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46356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255598" cy="5528766"/>
          </a:xfrm>
        </p:spPr>
        <p:txBody>
          <a:bodyPr>
            <a:normAutofit/>
          </a:bodyPr>
          <a:lstStyle/>
          <a:p>
            <a:r>
              <a:rPr lang="en-US" sz="3200" dirty="0"/>
              <a:t>Visual Studio Windows Form Designer</a:t>
            </a:r>
            <a:r>
              <a:rPr lang="bg-BG" sz="3200" dirty="0"/>
              <a:t> съдържа "</a:t>
            </a:r>
            <a:r>
              <a:rPr lang="en-US" sz="3200" b="1" dirty="0"/>
              <a:t>Toolbox</a:t>
            </a:r>
            <a:r>
              <a:rPr lang="bg-BG" sz="3200" dirty="0"/>
              <a:t>" с компоненти</a:t>
            </a:r>
            <a:endParaRPr lang="en-US" sz="3000" dirty="0"/>
          </a:p>
          <a:p>
            <a:pPr lvl="1"/>
            <a:r>
              <a:rPr lang="bg-BG" sz="3000" dirty="0"/>
              <a:t>От </a:t>
            </a:r>
            <a:r>
              <a:rPr lang="en-US" sz="3000" b="1" dirty="0"/>
              <a:t>Toolbox</a:t>
            </a:r>
            <a:r>
              <a:rPr lang="bg-BG" sz="3000" b="1" dirty="0"/>
              <a:t> </a:t>
            </a:r>
            <a:r>
              <a:rPr lang="bg-BG" sz="3000" dirty="0"/>
              <a:t>прозореца можем да добавяме </a:t>
            </a:r>
            <a:r>
              <a:rPr lang="bg-BG" sz="3000" b="1" dirty="0">
                <a:solidFill>
                  <a:schemeClr val="bg1"/>
                </a:solidFill>
              </a:rPr>
              <a:t>контроли</a:t>
            </a:r>
            <a:r>
              <a:rPr lang="bg-BG" sz="3000" dirty="0"/>
              <a:t> към формата</a:t>
            </a:r>
            <a:endParaRPr lang="en-US" sz="3000" dirty="0"/>
          </a:p>
          <a:p>
            <a:pPr lvl="1"/>
            <a:r>
              <a:rPr lang="bg-BG" sz="3000" dirty="0"/>
              <a:t>За да го отворим, избираме менюто</a:t>
            </a:r>
            <a:br>
              <a:rPr lang="bg-BG" sz="3000" dirty="0"/>
            </a:br>
            <a:r>
              <a:rPr lang="en-US" sz="3000" b="1" dirty="0">
                <a:solidFill>
                  <a:schemeClr val="bg1"/>
                </a:solidFill>
              </a:rPr>
              <a:t>View </a:t>
            </a:r>
            <a:r>
              <a:rPr lang="en-US" sz="3200" dirty="0">
                <a:sym typeface="Wingdings" panose="05000000000000000000" pitchFamily="2" charset="2"/>
              </a:rPr>
              <a:t></a:t>
            </a:r>
            <a:r>
              <a:rPr lang="en-US" sz="3000" b="1" dirty="0">
                <a:solidFill>
                  <a:schemeClr val="bg1"/>
                </a:solidFill>
              </a:rPr>
              <a:t> Toolbox</a:t>
            </a:r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en-US" dirty="0"/>
              <a:t>Windows Form Designer - Toolbox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B2ADC9-BA16-1E19-3D3B-F903B3C6CD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6971" y="1384784"/>
            <a:ext cx="4152421" cy="5121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92248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1737875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dirty="0"/>
              <a:t>Избираме </a:t>
            </a:r>
            <a:r>
              <a:rPr lang="bg-BG" sz="3200" b="1" dirty="0">
                <a:solidFill>
                  <a:schemeClr val="bg1"/>
                </a:solidFill>
              </a:rPr>
              <a:t>коя контрола </a:t>
            </a:r>
            <a:r>
              <a:rPr lang="bg-BG" sz="3200" dirty="0"/>
              <a:t>искаме да добавим и я </a:t>
            </a:r>
            <a:r>
              <a:rPr lang="bg-BG" sz="3200" b="1" dirty="0">
                <a:solidFill>
                  <a:schemeClr val="bg1"/>
                </a:solidFill>
              </a:rPr>
              <a:t>дропваме във формата</a:t>
            </a:r>
            <a:endParaRPr lang="en-US" sz="3200" b="1" dirty="0">
              <a:solidFill>
                <a:schemeClr val="bg1"/>
              </a:solidFill>
            </a:endParaRPr>
          </a:p>
          <a:p>
            <a:pPr marL="0" indent="0">
              <a:buClr>
                <a:schemeClr val="tx2"/>
              </a:buClr>
              <a:buNone/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Поставяне на контрола във формата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275B4E-5138-BD63-6BC6-8C9D4EBE3E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103" y="2509216"/>
            <a:ext cx="6823794" cy="360531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0491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882654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2800" dirty="0"/>
              <a:t>Променяме </a:t>
            </a:r>
            <a:r>
              <a:rPr lang="bg-BG" sz="2800" b="1" dirty="0">
                <a:solidFill>
                  <a:schemeClr val="bg1"/>
                </a:solidFill>
              </a:rPr>
              <a:t>името на контролата</a:t>
            </a:r>
            <a:r>
              <a:rPr lang="bg-BG" sz="2800" dirty="0"/>
              <a:t>: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button1</a:t>
            </a:r>
            <a:r>
              <a:rPr lang="en-US" sz="2800" dirty="0"/>
              <a:t> </a:t>
            </a:r>
            <a:r>
              <a:rPr lang="en-US" sz="2800" dirty="0">
                <a:sym typeface="Wingdings" panose="05000000000000000000" pitchFamily="2" charset="2"/>
              </a:rPr>
              <a:t></a:t>
            </a:r>
            <a:r>
              <a:rPr lang="en-US" sz="2800" dirty="0"/>
              <a:t>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buttonShowDateTime</a:t>
            </a:r>
            <a:endParaRPr lang="ru-RU" sz="28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Задаване на име на поставената контрола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257D379-7A43-73CA-B445-375CB2F496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250" y="2084033"/>
            <a:ext cx="6550363" cy="389811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1A94C67-770F-A795-48D0-F728714BF2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1279" y="2761903"/>
            <a:ext cx="3851751" cy="254237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3" name="Right Arrow 12">
            <a:extLst>
              <a:ext uri="{FF2B5EF4-FFF2-40B4-BE49-F238E27FC236}">
                <a16:creationId xmlns:a16="http://schemas.microsoft.com/office/drawing/2014/main" id="{DAC0E42F-AB12-1BB8-9CAD-AC0A7AFFC647}"/>
              </a:ext>
            </a:extLst>
          </p:cNvPr>
          <p:cNvSpPr/>
          <p:nvPr/>
        </p:nvSpPr>
        <p:spPr bwMode="auto">
          <a:xfrm>
            <a:off x="7060142" y="3911951"/>
            <a:ext cx="657608" cy="380938"/>
          </a:xfrm>
          <a:prstGeom prst="rightArrow">
            <a:avLst>
              <a:gd name="adj1" fmla="val 51057"/>
              <a:gd name="adj2" fmla="val 56983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0975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3897875"/>
          </a:xfrm>
        </p:spPr>
        <p:txBody>
          <a:bodyPr>
            <a:normAutofit/>
          </a:bodyPr>
          <a:lstStyle/>
          <a:p>
            <a:r>
              <a:rPr lang="bg-BG" dirty="0"/>
              <a:t>Важно е след създаване на </a:t>
            </a:r>
            <a:r>
              <a:rPr lang="bg-BG" b="1" dirty="0">
                <a:solidFill>
                  <a:schemeClr val="bg1"/>
                </a:solidFill>
              </a:rPr>
              <a:t>форма</a:t>
            </a:r>
            <a:r>
              <a:rPr lang="bg-BG" dirty="0"/>
              <a:t> или слагане на </a:t>
            </a:r>
            <a:r>
              <a:rPr lang="bg-BG" b="1" dirty="0">
                <a:solidFill>
                  <a:schemeClr val="bg1"/>
                </a:solidFill>
              </a:rPr>
              <a:t>контрола</a:t>
            </a:r>
            <a:r>
              <a:rPr lang="bg-BG" dirty="0"/>
              <a:t> веднага да зададем </a:t>
            </a:r>
            <a:r>
              <a:rPr lang="bg-BG" b="1" dirty="0">
                <a:solidFill>
                  <a:schemeClr val="bg1"/>
                </a:solidFill>
              </a:rPr>
              <a:t>описателно име</a:t>
            </a:r>
          </a:p>
          <a:p>
            <a:pPr lvl="1"/>
            <a:r>
              <a:rPr lang="bg-BG" dirty="0"/>
              <a:t>Името трябва да отговаря на въпроса:</a:t>
            </a:r>
            <a:br>
              <a:rPr lang="bg-BG" dirty="0"/>
            </a:br>
            <a:r>
              <a:rPr lang="bg-BG" sz="3200" dirty="0"/>
              <a:t>"</a:t>
            </a:r>
            <a:r>
              <a:rPr lang="bg-BG" b="1" dirty="0"/>
              <a:t>За какво служи тази форма/контрола?</a:t>
            </a:r>
            <a:r>
              <a:rPr lang="en-BG" sz="3200" dirty="0"/>
              <a:t>"</a:t>
            </a:r>
            <a:endParaRPr lang="bg-BG" dirty="0"/>
          </a:p>
          <a:p>
            <a:pPr lvl="1"/>
            <a:r>
              <a:rPr lang="bg-BG" dirty="0"/>
              <a:t>Сменяме числото "</a:t>
            </a:r>
            <a:r>
              <a:rPr lang="en-US" b="1" dirty="0">
                <a:latin typeface="Consolas" panose="020B0609020204030204" pitchFamily="49" charset="0"/>
              </a:rPr>
              <a:t>1</a:t>
            </a:r>
            <a:r>
              <a:rPr lang="bg-BG" dirty="0"/>
              <a:t>" с нещо описателно</a:t>
            </a:r>
          </a:p>
          <a:p>
            <a:pPr lvl="1"/>
            <a:r>
              <a:rPr lang="bg-BG" dirty="0"/>
              <a:t>Например "</a:t>
            </a:r>
            <a:r>
              <a:rPr lang="en-US" b="1" dirty="0">
                <a:latin typeface="Consolas" panose="020B0609020204030204" pitchFamily="49" charset="0"/>
              </a:rPr>
              <a:t>button1</a:t>
            </a:r>
            <a:r>
              <a:rPr lang="bg-BG" dirty="0"/>
              <a:t>"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"</a:t>
            </a:r>
            <a:r>
              <a:rPr lang="en-US" b="1" dirty="0">
                <a:latin typeface="Consolas" panose="020B0609020204030204" pitchFamily="49" charset="0"/>
                <a:sym typeface="Wingdings" panose="05000000000000000000" pitchFamily="2" charset="2"/>
              </a:rPr>
              <a:t>buttonConfirm</a:t>
            </a:r>
            <a:r>
              <a:rPr lang="en-US" dirty="0">
                <a:sym typeface="Wingdings" panose="05000000000000000000" pitchFamily="2" charset="2"/>
              </a:rPr>
              <a:t>"</a:t>
            </a:r>
            <a:endParaRPr lang="bg-BG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 fontScale="90000"/>
          </a:bodyPr>
          <a:lstStyle/>
          <a:p>
            <a:r>
              <a:rPr lang="bg-BG" dirty="0"/>
              <a:t>Задаване на описателни имена на променливите</a:t>
            </a:r>
            <a:endParaRPr lang="en-US" dirty="0"/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70ECF4F7-5BFD-5B36-A192-2814BDE9EE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6000" y="5094000"/>
            <a:ext cx="9479332" cy="571996"/>
          </a:xfrm>
          <a:prstGeom prst="rect">
            <a:avLst/>
          </a:prstGeom>
          <a:solidFill>
            <a:schemeClr val="accent5">
              <a:lumMod val="60000"/>
              <a:lumOff val="40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072" latinLnBrk="1">
              <a:spcBef>
                <a:spcPts val="600"/>
              </a:spcBef>
              <a:spcAft>
                <a:spcPts val="600"/>
              </a:spcAft>
            </a:pPr>
            <a:r>
              <a:rPr lang="en-US" sz="2300" b="1" noProof="1">
                <a:latin typeface="Consolas" pitchFamily="49" charset="0"/>
              </a:rPr>
              <a:t>buttonConfirm, buttonDelete, textBoxCity, dropdownCountry</a:t>
            </a:r>
          </a:p>
        </p:txBody>
      </p:sp>
      <p:pic>
        <p:nvPicPr>
          <p:cNvPr id="11" name="Picture 2" descr="haken, installed, ok, package, richtig, right, tick, updated icon">
            <a:extLst>
              <a:ext uri="{FF2B5EF4-FFF2-40B4-BE49-F238E27FC236}">
                <a16:creationId xmlns:a16="http://schemas.microsoft.com/office/drawing/2014/main" id="{B0EA8E0E-07AB-D0BC-CDD7-A95DE151C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01380" y="5124398"/>
            <a:ext cx="568622" cy="511200"/>
          </a:xfrm>
          <a:prstGeom prst="rect">
            <a:avLst/>
          </a:prstGeom>
          <a:noFill/>
          <a:effectLst>
            <a:outerShdw blurRad="101600" sx="102000" sy="102000" algn="ctr" rotWithShape="0">
              <a:schemeClr val="tx2">
                <a:lumMod val="60000"/>
                <a:lumOff val="40000"/>
                <a:alpha val="7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5">
            <a:extLst>
              <a:ext uri="{FF2B5EF4-FFF2-40B4-BE49-F238E27FC236}">
                <a16:creationId xmlns:a16="http://schemas.microsoft.com/office/drawing/2014/main" id="{652D8FEC-2591-8A1E-859A-0B69AB78E1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1668" y="5935449"/>
            <a:ext cx="9479332" cy="587385"/>
          </a:xfrm>
          <a:prstGeom prst="rect">
            <a:avLst/>
          </a:prstGeom>
          <a:solidFill>
            <a:schemeClr val="accent5">
              <a:lumMod val="60000"/>
              <a:lumOff val="40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3963" tIns="107972" rIns="143963" bIns="107972" rtlCol="0">
            <a:spAutoFit/>
          </a:bodyPr>
          <a:lstStyle/>
          <a:p>
            <a:pPr defTabSz="1218072" latinLnBrk="1">
              <a:spcBef>
                <a:spcPts val="600"/>
              </a:spcBef>
              <a:spcAft>
                <a:spcPts val="600"/>
              </a:spcAft>
            </a:pPr>
            <a:r>
              <a:rPr lang="en-US" sz="2400" b="1" noProof="1">
                <a:latin typeface="Consolas" pitchFamily="49" charset="0"/>
              </a:rPr>
              <a:t>button1, button2, a, b, c, foo, input, dropdownNew</a:t>
            </a:r>
          </a:p>
        </p:txBody>
      </p:sp>
      <p:pic>
        <p:nvPicPr>
          <p:cNvPr id="13" name="Picture 12" descr="approve, block, cancel, delete, reject icon">
            <a:extLst>
              <a:ext uri="{FF2B5EF4-FFF2-40B4-BE49-F238E27FC236}">
                <a16:creationId xmlns:a16="http://schemas.microsoft.com/office/drawing/2014/main" id="{40A4FBB1-46CE-8A4A-6A8C-F196288D05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1151" y="5962511"/>
            <a:ext cx="538851" cy="533260"/>
          </a:xfrm>
          <a:prstGeom prst="rect">
            <a:avLst/>
          </a:prstGeom>
          <a:noFill/>
          <a:effectLst>
            <a:outerShdw blurRad="101600" sx="102000" sy="102000" algn="ctr" rotWithShape="0">
              <a:srgbClr val="FF3300">
                <a:alpha val="69804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8704B80-4D1A-1E06-FF33-19493C36BF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5102" y="1944000"/>
            <a:ext cx="2948744" cy="265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4133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dirty="0"/>
              <a:t>Променяме </a:t>
            </a:r>
            <a:r>
              <a:rPr lang="bg-BG" sz="3200" b="1" dirty="0">
                <a:solidFill>
                  <a:schemeClr val="bg1"/>
                </a:solidFill>
              </a:rPr>
              <a:t>текста</a:t>
            </a:r>
            <a:r>
              <a:rPr lang="bg-BG" sz="3200" dirty="0"/>
              <a:t> на бутона</a:t>
            </a: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Настройка на контроли във формата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89E9F3-A04A-1462-F89B-2007855EE4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2034000"/>
            <a:ext cx="6936131" cy="412287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DC89293-0DAE-9A8A-957A-29D181C5DF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6849" y="2684695"/>
            <a:ext cx="3811151" cy="255162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3" name="Right Arrow 12">
            <a:extLst>
              <a:ext uri="{FF2B5EF4-FFF2-40B4-BE49-F238E27FC236}">
                <a16:creationId xmlns:a16="http://schemas.microsoft.com/office/drawing/2014/main" id="{D92D6C2F-8FE9-3232-49C0-287DF1077FD6}"/>
              </a:ext>
            </a:extLst>
          </p:cNvPr>
          <p:cNvSpPr/>
          <p:nvPr/>
        </p:nvSpPr>
        <p:spPr bwMode="auto">
          <a:xfrm>
            <a:off x="7361137" y="3740747"/>
            <a:ext cx="600153" cy="439519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8698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dirty="0"/>
              <a:t>За да </a:t>
            </a:r>
            <a:r>
              <a:rPr lang="bg-BG" sz="3200" b="1" dirty="0">
                <a:solidFill>
                  <a:schemeClr val="bg1"/>
                </a:solidFill>
              </a:rPr>
              <a:t>стартираме</a:t>
            </a:r>
            <a:r>
              <a:rPr lang="bg-BG" sz="3200" dirty="0"/>
              <a:t> нашия проект, избираме </a:t>
            </a:r>
            <a:r>
              <a:rPr lang="en-US" sz="3200" b="1" dirty="0">
                <a:solidFill>
                  <a:schemeClr val="bg1"/>
                </a:solidFill>
              </a:rPr>
              <a:t>Debug </a:t>
            </a:r>
            <a:r>
              <a:rPr lang="en-US" sz="3200" dirty="0">
                <a:sym typeface="Wingdings" panose="05000000000000000000" pitchFamily="2" charset="2"/>
              </a:rPr>
              <a:t></a:t>
            </a:r>
            <a:r>
              <a:rPr lang="en-US" sz="3200" b="1" dirty="0">
                <a:solidFill>
                  <a:schemeClr val="bg1"/>
                </a:solidFill>
              </a:rPr>
              <a:t> Start Without Debugging</a:t>
            </a:r>
            <a:r>
              <a:rPr lang="bg-BG" sz="3200" dirty="0"/>
              <a:t> или натискаме </a:t>
            </a:r>
            <a:r>
              <a:rPr lang="en-US" sz="3200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Ctrl+F5</a:t>
            </a:r>
            <a:r>
              <a:rPr lang="en-US" sz="3200" dirty="0"/>
              <a:t>]</a:t>
            </a:r>
            <a:endParaRPr lang="en-US" sz="3200" b="1" dirty="0">
              <a:solidFill>
                <a:schemeClr val="bg1"/>
              </a:solidFill>
            </a:endParaRPr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Компилация и стартиране на проекта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8911C5-2A2D-0AC1-7CB1-8E735FBE11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6000" y="3429000"/>
            <a:ext cx="3538015" cy="213188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B4348EF-3883-A64B-9B04-7D70BD311D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415855"/>
            <a:ext cx="5292069" cy="409114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1" name="Right Arrow 10">
            <a:extLst>
              <a:ext uri="{FF2B5EF4-FFF2-40B4-BE49-F238E27FC236}">
                <a16:creationId xmlns:a16="http://schemas.microsoft.com/office/drawing/2014/main" id="{1CFE64DC-6D0C-B1C5-5762-B84EDE833B02}"/>
              </a:ext>
            </a:extLst>
          </p:cNvPr>
          <p:cNvSpPr/>
          <p:nvPr/>
        </p:nvSpPr>
        <p:spPr bwMode="auto">
          <a:xfrm>
            <a:off x="6227957" y="4104000"/>
            <a:ext cx="1107068" cy="691291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354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>
            <a:normAutofit fontScale="85000" lnSpcReduction="20000"/>
          </a:bodyPr>
          <a:lstStyle/>
          <a:p>
            <a:r>
              <a:rPr lang="bg-BG" dirty="0"/>
              <a:t>Какво е </a:t>
            </a:r>
            <a:r>
              <a:rPr lang="bg-BG" b="1" dirty="0">
                <a:solidFill>
                  <a:schemeClr val="bg1"/>
                </a:solidFill>
              </a:rPr>
              <a:t>графичен потребителски интерфейс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/>
              <a:t>(GUI)</a:t>
            </a:r>
            <a:r>
              <a:rPr lang="bg-BG" dirty="0"/>
              <a:t>?</a:t>
            </a:r>
          </a:p>
          <a:p>
            <a:r>
              <a:rPr lang="bg-BG" dirty="0"/>
              <a:t>Въведение в </a:t>
            </a:r>
            <a:r>
              <a:rPr lang="en-US" b="1" dirty="0">
                <a:solidFill>
                  <a:schemeClr val="bg1"/>
                </a:solidFill>
              </a:rPr>
              <a:t>Windows Forms</a:t>
            </a:r>
            <a:endParaRPr lang="bg-BG" b="1" dirty="0">
              <a:solidFill>
                <a:schemeClr val="bg1"/>
              </a:solidFill>
            </a:endParaRPr>
          </a:p>
          <a:p>
            <a:r>
              <a:rPr lang="bg-BG" dirty="0"/>
              <a:t>Първо </a:t>
            </a:r>
            <a:r>
              <a:rPr lang="en-US" b="1" dirty="0">
                <a:solidFill>
                  <a:schemeClr val="bg1"/>
                </a:solidFill>
              </a:rPr>
              <a:t>GUI </a:t>
            </a:r>
            <a:r>
              <a:rPr lang="bg-BG" b="1" dirty="0">
                <a:solidFill>
                  <a:schemeClr val="bg1"/>
                </a:solidFill>
              </a:rPr>
              <a:t>приложение</a:t>
            </a:r>
          </a:p>
          <a:p>
            <a:pPr lvl="1"/>
            <a:r>
              <a:rPr lang="bg-BG" dirty="0"/>
              <a:t>Форма, бутон, свойства, хващане и обработка на събития</a:t>
            </a:r>
            <a:endParaRPr lang="en-US" dirty="0"/>
          </a:p>
          <a:p>
            <a:r>
              <a:rPr lang="en-US" dirty="0"/>
              <a:t>​</a:t>
            </a:r>
            <a:r>
              <a:rPr lang="bg-BG" b="1" dirty="0">
                <a:solidFill>
                  <a:schemeClr val="bg1"/>
                </a:solidFill>
              </a:rPr>
              <a:t>Основни </a:t>
            </a:r>
            <a:r>
              <a:rPr lang="en-US" b="1" dirty="0">
                <a:solidFill>
                  <a:schemeClr val="bg1"/>
                </a:solidFill>
              </a:rPr>
              <a:t>UI </a:t>
            </a:r>
            <a:r>
              <a:rPr lang="bg-BG" b="1" dirty="0">
                <a:solidFill>
                  <a:schemeClr val="bg1"/>
                </a:solidFill>
              </a:rPr>
              <a:t>контроли</a:t>
            </a:r>
          </a:p>
          <a:p>
            <a:pPr lvl="1"/>
            <a:r>
              <a:rPr lang="en-US" dirty="0"/>
              <a:t>Form, Button, Label, TextBox</a:t>
            </a:r>
            <a:endParaRPr lang="bg-BG" dirty="0"/>
          </a:p>
          <a:p>
            <a:r>
              <a:rPr lang="bg-BG" dirty="0"/>
              <a:t>Примерно приложение</a:t>
            </a:r>
            <a:r>
              <a:rPr lang="en-US" dirty="0"/>
              <a:t>: </a:t>
            </a:r>
            <a:r>
              <a:rPr lang="bg-BG" b="1" dirty="0">
                <a:solidFill>
                  <a:schemeClr val="bg1"/>
                </a:solidFill>
              </a:rPr>
              <a:t>суматор на две числа</a:t>
            </a: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chemeClr val="bg1"/>
                </a:solidFill>
              </a:rPr>
              <a:t>​</a:t>
            </a:r>
            <a:r>
              <a:rPr lang="bg-BG" b="1" dirty="0">
                <a:solidFill>
                  <a:schemeClr val="bg1"/>
                </a:solidFill>
              </a:rPr>
              <a:t>Други </a:t>
            </a:r>
            <a:r>
              <a:rPr lang="en-US" b="1" dirty="0">
                <a:solidFill>
                  <a:schemeClr val="bg1"/>
                </a:solidFill>
              </a:rPr>
              <a:t>UI</a:t>
            </a:r>
            <a:r>
              <a:rPr lang="bg-BG" b="1" dirty="0">
                <a:solidFill>
                  <a:schemeClr val="bg1"/>
                </a:solidFill>
              </a:rPr>
              <a:t> контроли</a:t>
            </a:r>
          </a:p>
          <a:p>
            <a:pPr lvl="1"/>
            <a:r>
              <a:rPr lang="en-US" dirty="0"/>
              <a:t>ComboBox, Checkbox, Radio Button</a:t>
            </a:r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dirty="0"/>
              <a:t>Всички </a:t>
            </a:r>
            <a:r>
              <a:rPr lang="bg-BG" b="1" dirty="0">
                <a:solidFill>
                  <a:schemeClr val="bg1"/>
                </a:solidFill>
              </a:rPr>
              <a:t>контроли</a:t>
            </a:r>
            <a:r>
              <a:rPr lang="bg-BG" dirty="0"/>
              <a:t> от </a:t>
            </a:r>
            <a:r>
              <a:rPr lang="en-GB" dirty="0"/>
              <a:t>Windows Forms </a:t>
            </a:r>
            <a:r>
              <a:rPr lang="bg-BG" dirty="0"/>
              <a:t>дефинират </a:t>
            </a:r>
            <a:r>
              <a:rPr lang="bg-BG" b="1" dirty="0">
                <a:solidFill>
                  <a:schemeClr val="bg1"/>
                </a:solidFill>
              </a:rPr>
              <a:t>събития</a:t>
            </a:r>
            <a:r>
              <a:rPr lang="bg-BG" dirty="0"/>
              <a:t>, които могат да се </a:t>
            </a:r>
            <a:r>
              <a:rPr lang="bg-BG" b="1" dirty="0">
                <a:solidFill>
                  <a:schemeClr val="bg1"/>
                </a:solidFill>
              </a:rPr>
              <a:t>прихващат</a:t>
            </a:r>
            <a:r>
              <a:rPr lang="bg-BG" dirty="0"/>
              <a:t> и </a:t>
            </a:r>
            <a:r>
              <a:rPr lang="bg-BG" b="1" dirty="0">
                <a:solidFill>
                  <a:schemeClr val="bg1"/>
                </a:solidFill>
              </a:rPr>
              <a:t>обработват</a:t>
            </a:r>
            <a:r>
              <a:rPr lang="bg-BG" dirty="0"/>
              <a:t> със </a:t>
            </a:r>
            <a:r>
              <a:rPr lang="en-US" b="1" dirty="0"/>
              <a:t>C#</a:t>
            </a:r>
            <a:r>
              <a:rPr lang="en-US" dirty="0"/>
              <a:t> </a:t>
            </a:r>
            <a:r>
              <a:rPr lang="bg-BG" dirty="0"/>
              <a:t>код</a:t>
            </a:r>
          </a:p>
          <a:p>
            <a:pPr lvl="1"/>
            <a:r>
              <a:rPr lang="bg-BG" b="1" dirty="0"/>
              <a:t>Пример</a:t>
            </a:r>
            <a:r>
              <a:rPr lang="bg-BG" dirty="0"/>
              <a:t>: при натискане на бутон изпълни ето този код</a:t>
            </a:r>
          </a:p>
          <a:p>
            <a:pPr lvl="1"/>
            <a:r>
              <a:rPr lang="bg-BG" b="1" dirty="0"/>
              <a:t>Пример</a:t>
            </a:r>
            <a:r>
              <a:rPr lang="bg-BG" dirty="0"/>
              <a:t>: при показване на формата изпълни ето този код</a:t>
            </a:r>
            <a:endParaRPr lang="en-US" dirty="0"/>
          </a:p>
          <a:p>
            <a:r>
              <a:rPr lang="bg-BG" dirty="0"/>
              <a:t>В нашето приложение искаме да </a:t>
            </a:r>
            <a:r>
              <a:rPr lang="bg-BG" b="1" dirty="0">
                <a:solidFill>
                  <a:schemeClr val="bg1"/>
                </a:solidFill>
              </a:rPr>
              <a:t>хванем</a:t>
            </a:r>
            <a:r>
              <a:rPr lang="bg-BG" dirty="0"/>
              <a:t> "</a:t>
            </a:r>
            <a:r>
              <a:rPr lang="bg-BG" b="1" i="1" dirty="0"/>
              <a:t>натискане на бутона</a:t>
            </a:r>
            <a:r>
              <a:rPr lang="bg-BG" dirty="0"/>
              <a:t>" и да покажем текущата </a:t>
            </a:r>
            <a:r>
              <a:rPr lang="bg-BG" b="1" dirty="0">
                <a:solidFill>
                  <a:schemeClr val="bg1"/>
                </a:solidFill>
              </a:rPr>
              <a:t>дата и час</a:t>
            </a:r>
          </a:p>
          <a:p>
            <a:pPr lvl="1"/>
            <a:r>
              <a:rPr lang="bg-BG" dirty="0"/>
              <a:t>Хващаме събитието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Button.Click</a:t>
            </a:r>
            <a:r>
              <a:rPr lang="bg-BG" dirty="0">
                <a:solidFill>
                  <a:schemeClr val="bg1"/>
                </a:solidFill>
              </a:rPr>
              <a:t> </a:t>
            </a:r>
            <a:r>
              <a:rPr lang="bg-BG" dirty="0"/>
              <a:t>и пишем </a:t>
            </a:r>
            <a:r>
              <a:rPr lang="en-US" b="1" dirty="0"/>
              <a:t>C#</a:t>
            </a:r>
            <a:r>
              <a:rPr lang="en-US" dirty="0"/>
              <a:t> </a:t>
            </a:r>
            <a:r>
              <a:rPr lang="bg-BG" dirty="0"/>
              <a:t>код (</a:t>
            </a:r>
            <a:r>
              <a:rPr lang="bg-BG" b="1" dirty="0">
                <a:solidFill>
                  <a:schemeClr val="bg1"/>
                </a:solidFill>
              </a:rPr>
              <a:t>обработчик</a:t>
            </a:r>
            <a:r>
              <a:rPr lang="bg-BG" dirty="0"/>
              <a:t> на събитието)</a:t>
            </a:r>
            <a:endParaRPr lang="en-US" dirty="0"/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Прихващане и обработване на събития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09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bg-BG" sz="3000" dirty="0"/>
              <a:t>За да </a:t>
            </a:r>
            <a:r>
              <a:rPr lang="bg-BG" sz="3000" b="1" dirty="0">
                <a:solidFill>
                  <a:schemeClr val="bg1"/>
                </a:solidFill>
              </a:rPr>
              <a:t>хванем</a:t>
            </a:r>
            <a:r>
              <a:rPr lang="bg-BG" sz="3000" dirty="0"/>
              <a:t> </a:t>
            </a:r>
            <a:r>
              <a:rPr lang="en-US" sz="3000" b="1" dirty="0">
                <a:latin typeface="Consolas" panose="020B0609020204030204" pitchFamily="49" charset="0"/>
              </a:rPr>
              <a:t>Button.Click</a:t>
            </a:r>
            <a:r>
              <a:rPr lang="bg-BG" sz="3000" dirty="0"/>
              <a:t>, намираме свойството </a:t>
            </a:r>
            <a:r>
              <a:rPr lang="en-US" sz="3000" b="1" dirty="0">
                <a:solidFill>
                  <a:schemeClr val="bg1"/>
                </a:solidFill>
              </a:rPr>
              <a:t>Click</a:t>
            </a:r>
            <a:r>
              <a:rPr lang="en-US" sz="3000" dirty="0"/>
              <a:t> </a:t>
            </a:r>
            <a:r>
              <a:rPr lang="bg-BG" sz="3000" dirty="0"/>
              <a:t>от прозореца </a:t>
            </a:r>
            <a:r>
              <a:rPr lang="en-US" sz="3000" b="1" dirty="0">
                <a:solidFill>
                  <a:schemeClr val="bg1"/>
                </a:solidFill>
              </a:rPr>
              <a:t>Properties</a:t>
            </a:r>
            <a:r>
              <a:rPr lang="bg-BG" sz="3000" b="1" dirty="0">
                <a:solidFill>
                  <a:schemeClr val="bg1"/>
                </a:solidFill>
              </a:rPr>
              <a:t> </a:t>
            </a:r>
            <a:r>
              <a:rPr lang="bg-BG" sz="3000" dirty="0"/>
              <a:t>и</a:t>
            </a:r>
            <a:r>
              <a:rPr lang="bg-BG" sz="3000" dirty="0">
                <a:solidFill>
                  <a:schemeClr val="bg1"/>
                </a:solidFill>
              </a:rPr>
              <a:t> </a:t>
            </a:r>
            <a:r>
              <a:rPr lang="bg-BG" sz="3000" dirty="0"/>
              <a:t>щракаме</a:t>
            </a:r>
            <a:r>
              <a:rPr lang="bg-BG" sz="3000" b="1" dirty="0"/>
              <a:t> </a:t>
            </a:r>
            <a:r>
              <a:rPr lang="bg-BG" sz="3000" b="1" dirty="0">
                <a:solidFill>
                  <a:schemeClr val="bg1"/>
                </a:solidFill>
              </a:rPr>
              <a:t>2 пъти </a:t>
            </a:r>
            <a:r>
              <a:rPr lang="bg-BG" sz="3000" dirty="0"/>
              <a:t>върху празното поле</a:t>
            </a:r>
            <a:endParaRPr lang="en-US" sz="3000" dirty="0"/>
          </a:p>
          <a:p>
            <a:pPr lvl="1">
              <a:lnSpc>
                <a:spcPct val="100000"/>
              </a:lnSpc>
            </a:pPr>
            <a:r>
              <a:rPr lang="bg-BG" sz="2800" dirty="0"/>
              <a:t>Така създаваме метод-обработчик за това свойство</a:t>
            </a:r>
            <a:endParaRPr lang="en-US" sz="2800" dirty="0"/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Хващане на </a:t>
            </a:r>
            <a:r>
              <a:rPr lang="en-US" dirty="0"/>
              <a:t>Button.Click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B2B4B06-D329-0FC9-885B-F557E03249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2771963"/>
            <a:ext cx="5851557" cy="373503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2AA7B50-F883-4DD7-EFD8-81A5AD1088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6000" y="3294000"/>
            <a:ext cx="4250694" cy="2160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Right Arrow 1">
            <a:extLst>
              <a:ext uri="{FF2B5EF4-FFF2-40B4-BE49-F238E27FC236}">
                <a16:creationId xmlns:a16="http://schemas.microsoft.com/office/drawing/2014/main" id="{87CAFC1A-012C-0558-4D28-506E0701B5CB}"/>
              </a:ext>
            </a:extLst>
          </p:cNvPr>
          <p:cNvSpPr/>
          <p:nvPr/>
        </p:nvSpPr>
        <p:spPr bwMode="auto">
          <a:xfrm>
            <a:off x="6398867" y="4317913"/>
            <a:ext cx="619400" cy="439519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2487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При двойно щракване в събитието, в отворилия се </a:t>
            </a:r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C# </a:t>
            </a: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файл ще се покаже метода </a:t>
            </a: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buttonShowDateTime_Click</a:t>
            </a: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US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tx2"/>
              </a:buClr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tx2"/>
              </a:buClr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tx2"/>
              </a:buClr>
            </a:pP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Добавяме </a:t>
            </a:r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C# </a:t>
            </a: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код, който визуализира в бутона текущата </a:t>
            </a:r>
            <a:r>
              <a:rPr lang="bg-BG" sz="3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дата </a:t>
            </a: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и</a:t>
            </a:r>
            <a:r>
              <a:rPr lang="bg-BG" sz="3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час</a:t>
            </a:r>
            <a:r>
              <a:rPr lang="bg-BG" sz="30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US" sz="3000" dirty="0"/>
          </a:p>
          <a:p>
            <a:pPr>
              <a:buClr>
                <a:schemeClr val="tx2"/>
              </a:buClr>
            </a:pPr>
            <a:endParaRPr lang="bg-BG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Обработка на </a:t>
            </a:r>
            <a:r>
              <a:rPr lang="en-US" dirty="0"/>
              <a:t>Button.Click (1)</a:t>
            </a: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A2181853-8F12-F9CC-B560-AEC85091DD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030" y="2259000"/>
            <a:ext cx="11205000" cy="1390317"/>
          </a:xfrm>
          <a:prstGeom prst="rect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private void buttonShowDateTime_Click(object sender, EventArgs e)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263CAFB-1F5A-E2F3-68C7-BE5F550C99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879" y="4270346"/>
            <a:ext cx="11205000" cy="1833515"/>
          </a:xfrm>
          <a:prstGeom prst="rect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private void buttonShowDateTime_Click(object sender, EventArgs e)</a:t>
            </a: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{</a:t>
            </a:r>
            <a:endParaRPr lang="bg-BG" sz="24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buttonShowDateTime.Text = DateTime.Now.ToString();</a:t>
            </a:r>
            <a:endParaRPr lang="en-US" sz="24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2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99889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Обработка на </a:t>
            </a:r>
            <a:r>
              <a:rPr lang="en-US" dirty="0"/>
              <a:t>Button.Click </a:t>
            </a:r>
            <a:r>
              <a:rPr lang="bg-BG" dirty="0"/>
              <a:t>(</a:t>
            </a:r>
            <a:r>
              <a:rPr lang="en-US" dirty="0"/>
              <a:t>2)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067026-AF81-A304-7CB3-A4358B2E6D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7716" y="1404000"/>
            <a:ext cx="10396569" cy="5103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106741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1467875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Стартираме</a:t>
            </a:r>
            <a:r>
              <a:rPr lang="bg-BG" b="1" dirty="0"/>
              <a:t> </a:t>
            </a:r>
            <a:r>
              <a:rPr lang="bg-BG" dirty="0"/>
              <a:t>приложението с </a:t>
            </a:r>
            <a:r>
              <a:rPr lang="en-US" dirty="0">
                <a:solidFill>
                  <a:schemeClr val="bg1"/>
                </a:solidFill>
              </a:rPr>
              <a:t>[</a:t>
            </a:r>
            <a:r>
              <a:rPr lang="en-US" b="1" dirty="0">
                <a:solidFill>
                  <a:schemeClr val="bg1"/>
                </a:solidFill>
              </a:rPr>
              <a:t>Ctrl+F5</a:t>
            </a:r>
            <a:r>
              <a:rPr lang="en-US" dirty="0">
                <a:solidFill>
                  <a:schemeClr val="bg1"/>
                </a:solidFill>
              </a:rPr>
              <a:t>]</a:t>
            </a:r>
          </a:p>
          <a:p>
            <a:pPr>
              <a:buClr>
                <a:schemeClr val="tx1"/>
              </a:buClr>
            </a:pPr>
            <a:r>
              <a:rPr lang="bg-BG" dirty="0"/>
              <a:t>Вече бутонът работи, както се очаква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Резултат при изпълнение на програмата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6AD80A-B576-C4AF-A102-30B34159CC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9012" y="2895643"/>
            <a:ext cx="4954018" cy="259671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C43343-D61B-C9BB-F142-CA4F7F12C4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000" y="2895642"/>
            <a:ext cx="4866575" cy="259671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Right Arrow 1">
            <a:extLst>
              <a:ext uri="{FF2B5EF4-FFF2-40B4-BE49-F238E27FC236}">
                <a16:creationId xmlns:a16="http://schemas.microsoft.com/office/drawing/2014/main" id="{909CCA65-33BF-9E50-14E4-61C3B1AD4884}"/>
              </a:ext>
            </a:extLst>
          </p:cNvPr>
          <p:cNvSpPr/>
          <p:nvPr/>
        </p:nvSpPr>
        <p:spPr bwMode="auto">
          <a:xfrm>
            <a:off x="5727818" y="3839765"/>
            <a:ext cx="736364" cy="483471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5404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Form, Button, Label, TextBox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4400" dirty="0"/>
              <a:t>Основни </a:t>
            </a:r>
            <a:r>
              <a:rPr lang="en-US" sz="4400" dirty="0"/>
              <a:t>UI </a:t>
            </a:r>
            <a:r>
              <a:rPr lang="bg-BG" sz="4400" dirty="0"/>
              <a:t>контроли</a:t>
            </a:r>
            <a:endParaRPr lang="en-US" sz="4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916F2-CB34-EA60-DFFB-D1007AE19C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6000" y="1584000"/>
            <a:ext cx="2520000" cy="206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120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739928" cy="552876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Формите</a:t>
            </a:r>
            <a:r>
              <a:rPr lang="bg-BG" dirty="0"/>
              <a:t> (</a:t>
            </a:r>
            <a:r>
              <a:rPr lang="en-US" dirty="0"/>
              <a:t>form, </a:t>
            </a:r>
            <a:r>
              <a:rPr lang="bg-BG" dirty="0"/>
              <a:t>формуляр) са </a:t>
            </a:r>
            <a:r>
              <a:rPr lang="bg-BG" b="1" dirty="0"/>
              <a:t>прозорци</a:t>
            </a:r>
            <a:r>
              <a:rPr lang="bg-BG" dirty="0"/>
              <a:t>, които съдържат </a:t>
            </a:r>
            <a:r>
              <a:rPr lang="en-US" b="1" dirty="0"/>
              <a:t>UI </a:t>
            </a:r>
            <a:r>
              <a:rPr lang="bg-BG" b="1" dirty="0"/>
              <a:t>контроли</a:t>
            </a:r>
            <a:r>
              <a:rPr lang="en-US" b="1" dirty="0"/>
              <a:t> </a:t>
            </a:r>
            <a:r>
              <a:rPr lang="bg-BG" dirty="0"/>
              <a:t>и</a:t>
            </a:r>
            <a:r>
              <a:rPr lang="bg-BG" b="1" dirty="0"/>
              <a:t> </a:t>
            </a:r>
            <a:r>
              <a:rPr lang="bg-BG" dirty="0"/>
              <a:t>управляват навигацията между тях</a:t>
            </a:r>
            <a:endParaRPr lang="en-US" b="1" dirty="0"/>
          </a:p>
          <a:p>
            <a:pPr lvl="1"/>
            <a:r>
              <a:rPr lang="bg-BG" dirty="0"/>
              <a:t>Зад всяка форма има </a:t>
            </a:r>
            <a:r>
              <a:rPr lang="en-US" b="1" dirty="0"/>
              <a:t>C# </a:t>
            </a:r>
            <a:r>
              <a:rPr lang="bg-BG" b="1" dirty="0"/>
              <a:t>файл </a:t>
            </a:r>
            <a:r>
              <a:rPr lang="bg-BG" dirty="0"/>
              <a:t>с нейния код</a:t>
            </a:r>
          </a:p>
          <a:p>
            <a:pPr lvl="1"/>
            <a:r>
              <a:rPr lang="bg-BG" dirty="0"/>
              <a:t>Формата има </a:t>
            </a:r>
            <a:r>
              <a:rPr lang="bg-BG" b="1" dirty="0"/>
              <a:t>дизайнер</a:t>
            </a:r>
            <a:r>
              <a:rPr lang="bg-BG" dirty="0"/>
              <a:t> и </a:t>
            </a:r>
            <a:r>
              <a:rPr lang="bg-BG" b="1" dirty="0"/>
              <a:t>код</a:t>
            </a:r>
            <a:r>
              <a:rPr lang="bg-BG" dirty="0"/>
              <a:t>:</a:t>
            </a:r>
          </a:p>
          <a:p>
            <a:pPr lvl="2"/>
            <a:r>
              <a:rPr lang="bg-BG" dirty="0"/>
              <a:t>Показване на дизайнера: </a:t>
            </a:r>
            <a:r>
              <a:rPr lang="en-US" dirty="0">
                <a:solidFill>
                  <a:schemeClr val="bg1"/>
                </a:solidFill>
              </a:rPr>
              <a:t>[</a:t>
            </a:r>
            <a:r>
              <a:rPr lang="en-US" b="1" dirty="0">
                <a:solidFill>
                  <a:schemeClr val="bg1"/>
                </a:solidFill>
              </a:rPr>
              <a:t>Shift+F7</a:t>
            </a:r>
            <a:r>
              <a:rPr lang="en-US" dirty="0">
                <a:solidFill>
                  <a:schemeClr val="bg1"/>
                </a:solidFill>
              </a:rPr>
              <a:t>]</a:t>
            </a:r>
          </a:p>
          <a:p>
            <a:pPr lvl="2"/>
            <a:r>
              <a:rPr lang="bg-BG" dirty="0"/>
              <a:t>Показване на кода: </a:t>
            </a:r>
            <a:r>
              <a:rPr lang="en-US" dirty="0">
                <a:solidFill>
                  <a:schemeClr val="bg1"/>
                </a:solidFill>
              </a:rPr>
              <a:t>[</a:t>
            </a:r>
            <a:r>
              <a:rPr lang="en-US" b="1" dirty="0">
                <a:solidFill>
                  <a:schemeClr val="bg1"/>
                </a:solidFill>
              </a:rPr>
              <a:t>F7</a:t>
            </a:r>
            <a:r>
              <a:rPr lang="en-US" dirty="0">
                <a:solidFill>
                  <a:schemeClr val="bg1"/>
                </a:solidFill>
              </a:rPr>
              <a:t>]</a:t>
            </a: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Форми в </a:t>
            </a:r>
            <a:r>
              <a:rPr lang="en-US" dirty="0"/>
              <a:t>Windows Forms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90D170-4DDC-C16D-3857-B8894C4CDD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7062" y="3727488"/>
            <a:ext cx="4225968" cy="235288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7770CAF-FB2B-C663-CD6E-376B439ED4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7062" y="1407274"/>
            <a:ext cx="4225968" cy="202172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04114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  <a:buClr>
                <a:schemeClr val="tx1"/>
              </a:buClr>
            </a:pPr>
            <a:r>
              <a:rPr lang="en-US" altLang="en-US" sz="3400" b="1" dirty="0">
                <a:solidFill>
                  <a:schemeClr val="bg1"/>
                </a:solidFill>
                <a:latin typeface="Consolas" panose="020B0609020204030204" pitchFamily="49" charset="0"/>
              </a:rPr>
              <a:t>Label</a:t>
            </a:r>
            <a:r>
              <a:rPr lang="en-US" altLang="en-US" sz="3400" dirty="0"/>
              <a:t> – </a:t>
            </a:r>
            <a:r>
              <a:rPr lang="bg-BG" altLang="en-US" sz="3400" dirty="0"/>
              <a:t>изобразява текст във формата</a:t>
            </a:r>
          </a:p>
          <a:p>
            <a:pPr lvl="1">
              <a:spcBef>
                <a:spcPct val="25000"/>
              </a:spcBef>
            </a:pPr>
            <a:r>
              <a:rPr lang="en-US" altLang="en-US" sz="3000" b="1" dirty="0">
                <a:latin typeface="Consolas" panose="020B0609020204030204" pitchFamily="49" charset="0"/>
              </a:rPr>
              <a:t>Text</a:t>
            </a:r>
            <a:r>
              <a:rPr lang="en-US" altLang="en-US" sz="3000" dirty="0"/>
              <a:t> –</a:t>
            </a:r>
            <a:r>
              <a:rPr lang="bg-BG" altLang="en-US" sz="3000" dirty="0"/>
              <a:t> текстът, който се изобразява</a:t>
            </a:r>
            <a:endParaRPr lang="en-US" altLang="en-US" sz="3000" b="1" dirty="0">
              <a:latin typeface="Consolas" panose="020B0609020204030204" pitchFamily="49" charset="0"/>
            </a:endParaRPr>
          </a:p>
          <a:p>
            <a:pPr>
              <a:spcBef>
                <a:spcPct val="25000"/>
              </a:spcBef>
              <a:buClr>
                <a:schemeClr val="tx1"/>
              </a:buClr>
            </a:pPr>
            <a:r>
              <a:rPr lang="bg-BG" altLang="en-US" sz="3400" b="1" dirty="0">
                <a:solidFill>
                  <a:schemeClr val="bg1"/>
                </a:solidFill>
                <a:latin typeface="Consolas" panose="020B0609020204030204" pitchFamily="49" charset="0"/>
              </a:rPr>
              <a:t>TextBox</a:t>
            </a:r>
            <a:r>
              <a:rPr lang="bg-BG" altLang="en-US" sz="3400" dirty="0"/>
              <a:t> –</a:t>
            </a:r>
            <a:r>
              <a:rPr lang="en-US" altLang="en-US" sz="3400" dirty="0"/>
              <a:t> </a:t>
            </a:r>
            <a:r>
              <a:rPr lang="bg-BG" altLang="en-US" sz="3400" dirty="0"/>
              <a:t>поле за въвеждане на текст</a:t>
            </a:r>
          </a:p>
          <a:p>
            <a:pPr lvl="1">
              <a:spcBef>
                <a:spcPct val="25000"/>
              </a:spcBef>
            </a:pPr>
            <a:r>
              <a:rPr lang="en-US" altLang="en-US" sz="3000" b="1" dirty="0">
                <a:latin typeface="Consolas" panose="020B0609020204030204" pitchFamily="49" charset="0"/>
              </a:rPr>
              <a:t>Text</a:t>
            </a:r>
            <a:r>
              <a:rPr lang="en-US" altLang="en-US" sz="3000" dirty="0"/>
              <a:t> (</a:t>
            </a:r>
            <a:r>
              <a:rPr lang="en-US" altLang="en-US" sz="3000" b="1" dirty="0">
                <a:latin typeface="Consolas" panose="020B0609020204030204" pitchFamily="49" charset="0"/>
              </a:rPr>
              <a:t>Lines</a:t>
            </a:r>
            <a:r>
              <a:rPr lang="en-US" altLang="en-US" sz="3000" dirty="0"/>
              <a:t>) – </a:t>
            </a:r>
            <a:r>
              <a:rPr lang="bg-BG" altLang="en-US" sz="3000" dirty="0"/>
              <a:t>съдържа въведения текст</a:t>
            </a:r>
            <a:endParaRPr lang="en-US" altLang="en-US" sz="3000" dirty="0"/>
          </a:p>
          <a:p>
            <a:pPr lvl="1">
              <a:spcBef>
                <a:spcPct val="25000"/>
              </a:spcBef>
            </a:pPr>
            <a:r>
              <a:rPr lang="bg-BG" altLang="en-US" sz="3000" b="1" dirty="0">
                <a:latin typeface="Consolas" panose="020B0609020204030204" pitchFamily="49" charset="0"/>
              </a:rPr>
              <a:t>Multiline</a:t>
            </a:r>
            <a:r>
              <a:rPr lang="bg-BG" altLang="en-US" sz="3000" dirty="0"/>
              <a:t> – задава режим</a:t>
            </a:r>
            <a:r>
              <a:rPr lang="en-US" altLang="en-US" sz="3000" dirty="0"/>
              <a:t> "</a:t>
            </a:r>
            <a:r>
              <a:rPr lang="bg-BG" altLang="en-US" sz="3000" dirty="0"/>
              <a:t>въвеждане на няколко реда"</a:t>
            </a:r>
          </a:p>
          <a:p>
            <a:pPr>
              <a:spcBef>
                <a:spcPts val="1200"/>
              </a:spcBef>
              <a:buClr>
                <a:schemeClr val="tx1"/>
              </a:buClr>
            </a:pPr>
            <a:r>
              <a:rPr lang="en-US" altLang="en-US" sz="3400" b="1" dirty="0">
                <a:solidFill>
                  <a:schemeClr val="bg1"/>
                </a:solidFill>
                <a:latin typeface="Consolas" panose="020B0609020204030204" pitchFamily="49" charset="0"/>
              </a:rPr>
              <a:t>Button</a:t>
            </a:r>
            <a:r>
              <a:rPr lang="en-US" altLang="en-US" sz="3400" dirty="0"/>
              <a:t> –</a:t>
            </a:r>
            <a:r>
              <a:rPr lang="bg-BG" altLang="en-US" sz="3400" dirty="0"/>
              <a:t> бутон за натискане</a:t>
            </a:r>
          </a:p>
          <a:p>
            <a:pPr lvl="1">
              <a:spcBef>
                <a:spcPct val="25000"/>
              </a:spcBef>
            </a:pPr>
            <a:r>
              <a:rPr lang="en-US" altLang="en-US" sz="3000" b="1" dirty="0">
                <a:latin typeface="Consolas" panose="020B0609020204030204" pitchFamily="49" charset="0"/>
              </a:rPr>
              <a:t>Click</a:t>
            </a:r>
            <a:r>
              <a:rPr lang="en-US" altLang="en-US" sz="3000" dirty="0"/>
              <a:t> – </a:t>
            </a:r>
            <a:r>
              <a:rPr lang="bg-BG" altLang="en-US" sz="3000" dirty="0"/>
              <a:t>активира се при натискане</a:t>
            </a:r>
          </a:p>
          <a:p>
            <a:pPr lvl="1">
              <a:spcBef>
                <a:spcPct val="25000"/>
              </a:spcBef>
            </a:pPr>
            <a:r>
              <a:rPr lang="en-US" altLang="en-US" sz="3000" b="1" dirty="0">
                <a:latin typeface="Consolas" panose="020B0609020204030204" pitchFamily="49" charset="0"/>
              </a:rPr>
              <a:t>Text</a:t>
            </a:r>
            <a:r>
              <a:rPr lang="en-US" altLang="en-US" sz="3000" dirty="0"/>
              <a:t> – </a:t>
            </a:r>
            <a:r>
              <a:rPr lang="bg-BG" altLang="en-US" sz="3000" dirty="0"/>
              <a:t>задава текста върху бутона</a:t>
            </a:r>
            <a:endParaRPr lang="en-US" sz="30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Основни </a:t>
            </a:r>
            <a:r>
              <a:rPr lang="en-US" dirty="0"/>
              <a:t>UI </a:t>
            </a:r>
            <a:r>
              <a:rPr lang="bg-BG" dirty="0"/>
              <a:t>контроли в </a:t>
            </a:r>
            <a:r>
              <a:rPr lang="en-US" dirty="0"/>
              <a:t>Windows Forms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07F467-45EE-EBAD-D51A-69373A077A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805" y="1411365"/>
            <a:ext cx="1757225" cy="97623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2BB2F9-CA8A-3E55-8CBD-964863FA4F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9690" y="2875327"/>
            <a:ext cx="1757225" cy="97623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796DA6E-45F2-8C4E-693E-DB51038345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2285" y="4974642"/>
            <a:ext cx="1757225" cy="97623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28043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en-US" sz="3200" dirty="0"/>
              <a:t>UI </a:t>
            </a:r>
            <a:r>
              <a:rPr lang="bg-BG" sz="3200" dirty="0"/>
              <a:t>контролите имат </a:t>
            </a:r>
            <a:r>
              <a:rPr lang="bg-BG" sz="3200" b="1" dirty="0">
                <a:solidFill>
                  <a:schemeClr val="bg1"/>
                </a:solidFill>
              </a:rPr>
              <a:t>свойства</a:t>
            </a:r>
            <a:r>
              <a:rPr lang="bg-BG" sz="3200" dirty="0"/>
              <a:t> и </a:t>
            </a:r>
            <a:r>
              <a:rPr lang="bg-BG" sz="3200" b="1" dirty="0">
                <a:solidFill>
                  <a:schemeClr val="bg1"/>
                </a:solidFill>
              </a:rPr>
              <a:t>събития</a:t>
            </a:r>
            <a:endParaRPr lang="ru-RU" sz="3200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Свойства и събития на контролите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05E32C-EF3D-26AF-01E2-99CD56B06E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007" y="2009235"/>
            <a:ext cx="4141994" cy="415830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EA5DE72-6570-8D90-E32D-D23853C966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9606" y="2009107"/>
            <a:ext cx="4141993" cy="415842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7344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Суматор на две числа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Примерно приложение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E32C23-CA75-2BCE-025A-84DE5451EF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136" y="733322"/>
            <a:ext cx="6805727" cy="3915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1055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Графичен потребителски интерфейс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Какво е </a:t>
            </a:r>
            <a:r>
              <a:rPr lang="en-US" dirty="0"/>
              <a:t>GUI?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959460-210B-32C6-504B-1191E21A1A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846" y="1699584"/>
            <a:ext cx="2492308" cy="202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19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dirty="0"/>
              <a:t>Нека създадем </a:t>
            </a:r>
            <a:r>
              <a:rPr lang="en-US" sz="3200" b="1" dirty="0"/>
              <a:t>GUI </a:t>
            </a:r>
            <a:r>
              <a:rPr lang="bg-BG" sz="3200" b="1" dirty="0"/>
              <a:t>приложение</a:t>
            </a:r>
            <a:r>
              <a:rPr lang="bg-BG" sz="3200" dirty="0"/>
              <a:t>, което да намира </a:t>
            </a:r>
            <a:r>
              <a:rPr lang="bg-BG" sz="3200" b="1" dirty="0">
                <a:solidFill>
                  <a:schemeClr val="bg1"/>
                </a:solidFill>
              </a:rPr>
              <a:t>сумата</a:t>
            </a:r>
            <a:r>
              <a:rPr lang="bg-BG" sz="3200" dirty="0"/>
              <a:t> на </a:t>
            </a:r>
            <a:r>
              <a:rPr lang="bg-BG" sz="3200" b="1" dirty="0">
                <a:solidFill>
                  <a:schemeClr val="bg1"/>
                </a:solidFill>
              </a:rPr>
              <a:t>две числа</a:t>
            </a:r>
            <a:r>
              <a:rPr lang="bg-BG" sz="3200" dirty="0"/>
              <a:t>, въведени от потребителя</a:t>
            </a:r>
            <a:endParaRPr lang="en-US" sz="3200" dirty="0"/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Суматор на числа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D7E53B-F71D-3C44-7FAE-7DFF314B4D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852" y="2709000"/>
            <a:ext cx="5668296" cy="326069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79311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1242875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dirty="0"/>
              <a:t>Създаваме нов</a:t>
            </a:r>
            <a:r>
              <a:rPr lang="en-US" sz="3200" dirty="0"/>
              <a:t> </a:t>
            </a:r>
            <a:r>
              <a:rPr lang="en-US" sz="3200" b="1" dirty="0"/>
              <a:t>Windows Forms </a:t>
            </a:r>
            <a:r>
              <a:rPr lang="bg-BG" sz="3200" dirty="0"/>
              <a:t>проект и му задаваме </a:t>
            </a:r>
            <a:r>
              <a:rPr lang="bg-BG" sz="3200" b="1" dirty="0">
                <a:solidFill>
                  <a:schemeClr val="bg1"/>
                </a:solidFill>
              </a:rPr>
              <a:t>подходящо име </a:t>
            </a:r>
            <a:r>
              <a:rPr lang="bg-BG" sz="3200" dirty="0"/>
              <a:t>(например </a:t>
            </a:r>
            <a:r>
              <a:rPr lang="en-BG" sz="3200" dirty="0"/>
              <a:t>"</a:t>
            </a:r>
            <a:r>
              <a:rPr lang="en-US" sz="3200" b="1" dirty="0">
                <a:latin typeface="Consolas" panose="020B0609020204030204" pitchFamily="49" charset="0"/>
                <a:cs typeface="Consolas" panose="020B0609020204030204" pitchFamily="49" charset="0"/>
              </a:rPr>
              <a:t>SummatorApp</a:t>
            </a:r>
            <a:r>
              <a:rPr lang="en-BG" sz="3200" dirty="0"/>
              <a:t>"</a:t>
            </a:r>
            <a:r>
              <a:rPr lang="en-US" sz="3200" dirty="0"/>
              <a:t>)</a:t>
            </a:r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1)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AD639E-BC23-5D72-9830-065485CD46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5999" y="3159000"/>
            <a:ext cx="6147063" cy="2070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27AB66-0845-D497-F64F-D2AA21AA4A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1724" y="2311586"/>
            <a:ext cx="4367353" cy="40921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1228102F-1238-F02E-2B1D-B1EF624799E5}"/>
              </a:ext>
            </a:extLst>
          </p:cNvPr>
          <p:cNvSpPr/>
          <p:nvPr/>
        </p:nvSpPr>
        <p:spPr bwMode="auto">
          <a:xfrm>
            <a:off x="6331913" y="4030363"/>
            <a:ext cx="574087" cy="327273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60210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882654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dirty="0"/>
              <a:t>Променяме </a:t>
            </a:r>
            <a:r>
              <a:rPr lang="bg-BG" sz="3200" b="1" dirty="0">
                <a:solidFill>
                  <a:schemeClr val="bg1"/>
                </a:solidFill>
              </a:rPr>
              <a:t>името</a:t>
            </a:r>
            <a:r>
              <a:rPr lang="bg-BG" sz="3200" dirty="0"/>
              <a:t> на формата</a:t>
            </a:r>
            <a:r>
              <a:rPr lang="en-US" sz="3200" dirty="0"/>
              <a:t>: </a:t>
            </a:r>
            <a:r>
              <a:rPr lang="bg-BG" sz="3200" dirty="0"/>
              <a:t>"</a:t>
            </a:r>
            <a:r>
              <a:rPr lang="en-US" sz="3200" b="1" dirty="0">
                <a:latin typeface="Consolas" panose="020B0609020204030204" pitchFamily="49" charset="0"/>
              </a:rPr>
              <a:t>Form1</a:t>
            </a:r>
            <a:r>
              <a:rPr lang="bg-BG" sz="3200" dirty="0"/>
              <a:t>"</a:t>
            </a:r>
            <a:r>
              <a:rPr lang="en-US" sz="3200" dirty="0"/>
              <a:t> </a:t>
            </a:r>
            <a:r>
              <a:rPr lang="en-US" sz="3200" dirty="0">
                <a:sym typeface="Wingdings" panose="05000000000000000000" pitchFamily="2" charset="2"/>
              </a:rPr>
              <a:t> </a:t>
            </a:r>
            <a:r>
              <a:rPr lang="bg-BG" sz="3200" dirty="0">
                <a:sym typeface="Wingdings" panose="05000000000000000000" pitchFamily="2" charset="2"/>
              </a:rPr>
              <a:t>"</a:t>
            </a:r>
            <a:r>
              <a:rPr lang="en-US" sz="3200" b="1" dirty="0">
                <a:latin typeface="Consolas" panose="020B0609020204030204" pitchFamily="49" charset="0"/>
                <a:sym typeface="Wingdings" panose="05000000000000000000" pitchFamily="2" charset="2"/>
              </a:rPr>
              <a:t>FormSummator</a:t>
            </a:r>
            <a:r>
              <a:rPr lang="bg-BG" sz="3200" dirty="0">
                <a:sym typeface="Wingdings" panose="05000000000000000000" pitchFamily="2" charset="2"/>
              </a:rPr>
              <a:t>"</a:t>
            </a:r>
            <a:endParaRPr lang="en-US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2)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B4DB18-80DB-AB61-599A-CEC83F6ED7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2078779"/>
            <a:ext cx="6684073" cy="417202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3" name="Right Arrow 12">
            <a:extLst>
              <a:ext uri="{FF2B5EF4-FFF2-40B4-BE49-F238E27FC236}">
                <a16:creationId xmlns:a16="http://schemas.microsoft.com/office/drawing/2014/main" id="{921BF920-3D12-A4CB-14E4-95F87A7C4C68}"/>
              </a:ext>
            </a:extLst>
          </p:cNvPr>
          <p:cNvSpPr/>
          <p:nvPr/>
        </p:nvSpPr>
        <p:spPr bwMode="auto">
          <a:xfrm>
            <a:off x="7251481" y="4037348"/>
            <a:ext cx="595617" cy="368492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074B0F5-0998-6D45-9E94-441A3DDB4C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8506" y="2116889"/>
            <a:ext cx="3666432" cy="411253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21053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792875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dirty="0"/>
              <a:t>Променяме </a:t>
            </a:r>
            <a:r>
              <a:rPr lang="bg-BG" sz="3200" b="1" dirty="0">
                <a:solidFill>
                  <a:schemeClr val="bg1"/>
                </a:solidFill>
              </a:rPr>
              <a:t>заглавието</a:t>
            </a:r>
            <a:r>
              <a:rPr lang="bg-BG" sz="3200" dirty="0"/>
              <a:t> на формата</a:t>
            </a:r>
            <a:r>
              <a:rPr lang="en-US" sz="3200" dirty="0"/>
              <a:t>: </a:t>
            </a:r>
            <a:r>
              <a:rPr lang="bg-BG" sz="3200" dirty="0"/>
              <a:t>"</a:t>
            </a:r>
            <a:r>
              <a:rPr lang="en-US" sz="3200" b="1" dirty="0">
                <a:latin typeface="Consolas" panose="020B0609020204030204" pitchFamily="49" charset="0"/>
              </a:rPr>
              <a:t>Form1</a:t>
            </a:r>
            <a:r>
              <a:rPr lang="bg-BG" sz="3200" dirty="0"/>
              <a:t>"</a:t>
            </a:r>
            <a:r>
              <a:rPr lang="en-US" sz="3200" dirty="0"/>
              <a:t> </a:t>
            </a:r>
            <a:r>
              <a:rPr lang="en-US" sz="3200" dirty="0">
                <a:sym typeface="Wingdings" panose="05000000000000000000" pitchFamily="2" charset="2"/>
              </a:rPr>
              <a:t> </a:t>
            </a:r>
            <a:r>
              <a:rPr lang="bg-BG" sz="3200" dirty="0">
                <a:sym typeface="Wingdings" panose="05000000000000000000" pitchFamily="2" charset="2"/>
              </a:rPr>
              <a:t>"</a:t>
            </a:r>
            <a:r>
              <a:rPr lang="en-US" sz="3200" b="1" dirty="0">
                <a:latin typeface="Consolas" panose="020B0609020204030204" pitchFamily="49" charset="0"/>
                <a:sym typeface="Wingdings" panose="05000000000000000000" pitchFamily="2" charset="2"/>
              </a:rPr>
              <a:t>Summator</a:t>
            </a:r>
            <a:r>
              <a:rPr lang="bg-BG" sz="3200" dirty="0">
                <a:sym typeface="Wingdings" panose="05000000000000000000" pitchFamily="2" charset="2"/>
              </a:rPr>
              <a:t>"</a:t>
            </a:r>
            <a:endParaRPr lang="en-US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3)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40DAB-68A3-F9C1-907D-0A2D5423A3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7687" y="1989000"/>
            <a:ext cx="4274209" cy="437284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3573F7A-BFE7-68C6-3BC6-E84FDFDF58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989000"/>
            <a:ext cx="6085100" cy="435489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C3ECD37C-1133-7169-F552-854A44D0A9C2}"/>
              </a:ext>
            </a:extLst>
          </p:cNvPr>
          <p:cNvSpPr/>
          <p:nvPr/>
        </p:nvSpPr>
        <p:spPr bwMode="auto">
          <a:xfrm>
            <a:off x="6581253" y="4008151"/>
            <a:ext cx="446281" cy="334543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87883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1332875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000" dirty="0"/>
              <a:t>Добавяме необходимите </a:t>
            </a:r>
            <a:r>
              <a:rPr lang="bg-BG" sz="3000" b="1" dirty="0">
                <a:solidFill>
                  <a:schemeClr val="bg1"/>
                </a:solidFill>
              </a:rPr>
              <a:t>контроли</a:t>
            </a:r>
            <a:r>
              <a:rPr lang="bg-BG" sz="3000" dirty="0"/>
              <a:t> – три текстови полета (</a:t>
            </a:r>
            <a:r>
              <a:rPr lang="en-US" sz="3000" b="1" dirty="0"/>
              <a:t>TextBox</a:t>
            </a:r>
            <a:r>
              <a:rPr lang="en-US" sz="3000" dirty="0"/>
              <a:t>)</a:t>
            </a:r>
            <a:r>
              <a:rPr lang="bg-BG" sz="3000" dirty="0"/>
              <a:t>, два надписа (</a:t>
            </a:r>
            <a:r>
              <a:rPr lang="en-US" sz="3000" b="1" dirty="0"/>
              <a:t>Label</a:t>
            </a:r>
            <a:r>
              <a:rPr lang="en-US" sz="3000" dirty="0"/>
              <a:t>) </a:t>
            </a:r>
            <a:r>
              <a:rPr lang="bg-BG" sz="3000" dirty="0"/>
              <a:t>и един бутон (</a:t>
            </a:r>
            <a:r>
              <a:rPr lang="en-US" sz="3000" b="1" dirty="0"/>
              <a:t>Button</a:t>
            </a:r>
            <a:r>
              <a:rPr lang="en-US" sz="3000" dirty="0"/>
              <a:t>)</a:t>
            </a:r>
            <a:endParaRPr lang="ru-RU" sz="30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4)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15266D-ADB3-A68B-41F9-8E6D7EE82F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500" y="2261368"/>
            <a:ext cx="6165000" cy="439413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57342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000" dirty="0"/>
              <a:t>Променяме </a:t>
            </a:r>
            <a:r>
              <a:rPr lang="bg-BG" sz="3000" b="1" dirty="0">
                <a:solidFill>
                  <a:schemeClr val="bg1"/>
                </a:solidFill>
              </a:rPr>
              <a:t>имената</a:t>
            </a:r>
            <a:r>
              <a:rPr lang="bg-BG" sz="3000" dirty="0"/>
              <a:t> на контролите:</a:t>
            </a:r>
          </a:p>
          <a:p>
            <a:pPr marL="623888" lvl="1" indent="-354013"/>
            <a:r>
              <a:rPr lang="en-US" sz="2600" dirty="0"/>
              <a:t>textBox1 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textBoxNum1</a:t>
            </a:r>
          </a:p>
          <a:p>
            <a:pPr marL="623888" lvl="1" indent="-354013"/>
            <a:r>
              <a:rPr lang="en-US" sz="2600" dirty="0"/>
              <a:t>textBox2 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textBoxNum2</a:t>
            </a:r>
          </a:p>
          <a:p>
            <a:pPr marL="623888" lvl="1" indent="-354013"/>
            <a:r>
              <a:rPr lang="en-US" sz="2600" dirty="0"/>
              <a:t>textBox3 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textBoxSum</a:t>
            </a:r>
          </a:p>
          <a:p>
            <a:pPr marL="623888" lvl="1" indent="-354013"/>
            <a:r>
              <a:rPr lang="en-US" sz="2600" dirty="0"/>
              <a:t>label1     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labelPlus</a:t>
            </a:r>
          </a:p>
          <a:p>
            <a:pPr marL="623888" lvl="1" indent="-354013"/>
            <a:r>
              <a:rPr lang="en-US" sz="2600" dirty="0"/>
              <a:t>label2     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labelEqual</a:t>
            </a:r>
          </a:p>
          <a:p>
            <a:pPr marL="623888" lvl="1" indent="-354013"/>
            <a:r>
              <a:rPr lang="en-US" sz="2600" dirty="0"/>
              <a:t>button1 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buttonCalculate</a:t>
            </a:r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5)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9F38E2-10A6-3AFB-9B5D-D76ACE61D1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518" y="2293036"/>
            <a:ext cx="3159383" cy="284465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802659-336E-F6D8-67AA-663060D339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6000" y="2303447"/>
            <a:ext cx="3135759" cy="283424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Right Arrow 1">
            <a:extLst>
              <a:ext uri="{FF2B5EF4-FFF2-40B4-BE49-F238E27FC236}">
                <a16:creationId xmlns:a16="http://schemas.microsoft.com/office/drawing/2014/main" id="{1CE91745-E9CF-F1D2-12AD-C44B88FFCBBA}"/>
              </a:ext>
            </a:extLst>
          </p:cNvPr>
          <p:cNvSpPr/>
          <p:nvPr/>
        </p:nvSpPr>
        <p:spPr bwMode="auto">
          <a:xfrm>
            <a:off x="8211000" y="3650510"/>
            <a:ext cx="371901" cy="286364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87193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2592875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dirty="0"/>
              <a:t>Променяме </a:t>
            </a:r>
            <a:r>
              <a:rPr lang="bg-BG" sz="3200" b="1" dirty="0">
                <a:solidFill>
                  <a:schemeClr val="bg1"/>
                </a:solidFill>
              </a:rPr>
              <a:t>текста</a:t>
            </a:r>
            <a:r>
              <a:rPr lang="bg-BG" sz="3200" dirty="0"/>
              <a:t> на контролите:</a:t>
            </a:r>
            <a:endParaRPr lang="en-US" sz="3200" dirty="0"/>
          </a:p>
          <a:p>
            <a:pPr lvl="1"/>
            <a:r>
              <a:rPr lang="en-US" sz="2600" dirty="0"/>
              <a:t>button1 </a:t>
            </a:r>
            <a:r>
              <a:rPr lang="en-US" sz="28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Calculate</a:t>
            </a:r>
          </a:p>
          <a:p>
            <a:pPr lvl="1"/>
            <a:r>
              <a:rPr lang="en-US" sz="2600" dirty="0"/>
              <a:t>label1 </a:t>
            </a:r>
            <a:r>
              <a:rPr lang="en-US" sz="28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+</a:t>
            </a:r>
          </a:p>
          <a:p>
            <a:pPr lvl="1"/>
            <a:r>
              <a:rPr lang="en-US" sz="2600" dirty="0"/>
              <a:t>label2 </a:t>
            </a:r>
            <a:r>
              <a:rPr lang="en-US" sz="28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=</a:t>
            </a: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6)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2A3790-4602-C8AD-76C9-E9FBA833DE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720" y="2565071"/>
            <a:ext cx="3762564" cy="336045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510AD1-3C5F-4147-4566-75B7588A56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4173" y="2552146"/>
            <a:ext cx="3762564" cy="338630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Right Arrow 1">
            <a:extLst>
              <a:ext uri="{FF2B5EF4-FFF2-40B4-BE49-F238E27FC236}">
                <a16:creationId xmlns:a16="http://schemas.microsoft.com/office/drawing/2014/main" id="{3124A303-64FE-36A8-4721-FFAC44827753}"/>
              </a:ext>
            </a:extLst>
          </p:cNvPr>
          <p:cNvSpPr/>
          <p:nvPr/>
        </p:nvSpPr>
        <p:spPr bwMode="auto">
          <a:xfrm>
            <a:off x="7254228" y="4087800"/>
            <a:ext cx="495000" cy="315000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628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Добавяне на </a:t>
            </a:r>
            <a:r>
              <a:rPr lang="en-US" dirty="0"/>
              <a:t>Button.Click Event Handler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20F455-1C42-6C8C-2C97-8C970783B3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450" y="1371113"/>
            <a:ext cx="8243100" cy="513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47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en-US" sz="3200" b="1" dirty="0">
                <a:solidFill>
                  <a:schemeClr val="bg1"/>
                </a:solidFill>
              </a:rPr>
              <a:t>Event handler</a:t>
            </a:r>
            <a:r>
              <a:rPr lang="en-US" sz="3200" dirty="0"/>
              <a:t> (</a:t>
            </a:r>
            <a:r>
              <a:rPr lang="bg-BG" sz="3200" b="1" dirty="0">
                <a:solidFill>
                  <a:schemeClr val="bg1"/>
                </a:solidFill>
              </a:rPr>
              <a:t>обработчик</a:t>
            </a:r>
            <a:r>
              <a:rPr lang="bg-BG" sz="3200" dirty="0"/>
              <a:t>) на събитието </a:t>
            </a:r>
            <a:r>
              <a:rPr lang="en-US" sz="3200" b="1" dirty="0">
                <a:solidFill>
                  <a:schemeClr val="bg1"/>
                </a:solidFill>
              </a:rPr>
              <a:t>Click</a:t>
            </a:r>
            <a:r>
              <a:rPr lang="bg-BG" sz="3200" dirty="0"/>
              <a:t> на бутона за изчисляване на резултата</a:t>
            </a:r>
            <a:r>
              <a:rPr lang="en-US" sz="3200" dirty="0"/>
              <a:t>:</a:t>
            </a: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Стъпки за изграждане на приложението (</a:t>
            </a:r>
            <a:r>
              <a:rPr lang="en-US" dirty="0"/>
              <a:t>7)</a:t>
            </a: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73D52065-1CA5-A65B-F44E-385E5A2652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5999" y="2484000"/>
            <a:ext cx="11160002" cy="3550716"/>
          </a:xfrm>
          <a:prstGeom prst="rect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latin typeface="Consolas" pitchFamily="49" charset="0"/>
                <a:cs typeface="Consolas" pitchFamily="49" charset="0"/>
              </a:rPr>
              <a:t>private void buttonCalculate_Click(object sender, EventArgs e)</a:t>
            </a:r>
          </a:p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latin typeface="Consolas" pitchFamily="49" charset="0"/>
                <a:cs typeface="Consolas" pitchFamily="49" charset="0"/>
              </a:rPr>
              <a:t>  var </a:t>
            </a:r>
            <a:r>
              <a:rPr lang="en-US" sz="25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num1</a:t>
            </a:r>
            <a:r>
              <a:rPr lang="en-US" sz="2500" b="1" noProof="1">
                <a:latin typeface="Consolas" pitchFamily="49" charset="0"/>
                <a:cs typeface="Consolas" pitchFamily="49" charset="0"/>
              </a:rPr>
              <a:t> = decimal.Parse(</a:t>
            </a:r>
            <a:r>
              <a:rPr lang="en-US" sz="25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this.textBox1.Text</a:t>
            </a:r>
            <a:r>
              <a:rPr lang="en-US" sz="2500" b="1" noProof="1"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latin typeface="Consolas" pitchFamily="49" charset="0"/>
                <a:cs typeface="Consolas" pitchFamily="49" charset="0"/>
              </a:rPr>
              <a:t>  var </a:t>
            </a:r>
            <a:r>
              <a:rPr lang="en-US" sz="25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num2</a:t>
            </a:r>
            <a:r>
              <a:rPr lang="en-US" sz="2500" b="1" noProof="1">
                <a:latin typeface="Consolas" pitchFamily="49" charset="0"/>
                <a:cs typeface="Consolas" pitchFamily="49" charset="0"/>
              </a:rPr>
              <a:t> = decimal.Parse(</a:t>
            </a:r>
            <a:r>
              <a:rPr lang="en-US" sz="25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this.textBox2.Text</a:t>
            </a:r>
            <a:r>
              <a:rPr lang="en-US" sz="2500" b="1" noProof="1"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latin typeface="Consolas" pitchFamily="49" charset="0"/>
                <a:cs typeface="Consolas" pitchFamily="49" charset="0"/>
              </a:rPr>
              <a:t>  var </a:t>
            </a:r>
            <a:r>
              <a:rPr lang="en-US" sz="25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sum</a:t>
            </a:r>
            <a:r>
              <a:rPr lang="en-US" sz="2500" b="1" noProof="1">
                <a:latin typeface="Consolas" pitchFamily="49" charset="0"/>
                <a:cs typeface="Consolas" pitchFamily="49" charset="0"/>
              </a:rPr>
              <a:t> = num1 + num2;</a:t>
            </a:r>
          </a:p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latin typeface="Consolas" pitchFamily="49" charset="0"/>
                <a:cs typeface="Consolas" pitchFamily="49" charset="0"/>
              </a:rPr>
              <a:t>  </a:t>
            </a:r>
            <a:r>
              <a:rPr lang="en-US" sz="25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textBoxSum.Text = sum.ToString();</a:t>
            </a:r>
          </a:p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5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3" name="Rounded Rectangular Callout 8">
            <a:extLst>
              <a:ext uri="{FF2B5EF4-FFF2-40B4-BE49-F238E27FC236}">
                <a16:creationId xmlns:a16="http://schemas.microsoft.com/office/drawing/2014/main" id="{276E252D-3A8B-CCAE-E2FA-AA9F71CB4E20}"/>
              </a:ext>
            </a:extLst>
          </p:cNvPr>
          <p:cNvSpPr/>
          <p:nvPr/>
        </p:nvSpPr>
        <p:spPr bwMode="auto">
          <a:xfrm>
            <a:off x="7723995" y="4599000"/>
            <a:ext cx="4140000" cy="1449045"/>
          </a:xfrm>
          <a:prstGeom prst="wedgeRoundRectCallout">
            <a:avLst>
              <a:gd name="adj1" fmla="val -57300"/>
              <a:gd name="adj2" fmla="val -5460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Взимаме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текста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от полетата и го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парсваме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към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число</a:t>
            </a:r>
            <a:endParaRPr lang="en-BG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ounded Rectangular Callout 8">
            <a:extLst>
              <a:ext uri="{FF2B5EF4-FFF2-40B4-BE49-F238E27FC236}">
                <a16:creationId xmlns:a16="http://schemas.microsoft.com/office/drawing/2014/main" id="{A6C9F15A-8937-008F-9DAD-84CA282DE290}"/>
              </a:ext>
            </a:extLst>
          </p:cNvPr>
          <p:cNvSpPr/>
          <p:nvPr/>
        </p:nvSpPr>
        <p:spPr bwMode="auto">
          <a:xfrm>
            <a:off x="1776000" y="5558839"/>
            <a:ext cx="4995000" cy="1020161"/>
          </a:xfrm>
          <a:prstGeom prst="wedgeRoundRectCallout">
            <a:avLst>
              <a:gd name="adj1" fmla="val -57255"/>
              <a:gd name="adj2" fmla="val -5724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Записваме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сумата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във вид на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текст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в полето за резултата</a:t>
            </a:r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ounded Rectangular Callout 8">
            <a:extLst>
              <a:ext uri="{FF2B5EF4-FFF2-40B4-BE49-F238E27FC236}">
                <a16:creationId xmlns:a16="http://schemas.microsoft.com/office/drawing/2014/main" id="{C8CA1E12-4684-107E-CD25-4AF73AF3F5F0}"/>
              </a:ext>
            </a:extLst>
          </p:cNvPr>
          <p:cNvSpPr/>
          <p:nvPr/>
        </p:nvSpPr>
        <p:spPr bwMode="auto">
          <a:xfrm>
            <a:off x="5150832" y="4525120"/>
            <a:ext cx="2025168" cy="523880"/>
          </a:xfrm>
          <a:prstGeom prst="wedgeRoundRectCallout">
            <a:avLst>
              <a:gd name="adj1" fmla="val -65013"/>
              <a:gd name="adj2" fmla="val 424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Сумираме</a:t>
            </a:r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70936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b="1" dirty="0">
                <a:solidFill>
                  <a:schemeClr val="bg1"/>
                </a:solidFill>
              </a:rPr>
              <a:t>Стартираме</a:t>
            </a:r>
            <a:r>
              <a:rPr lang="bg-BG" sz="3200" b="1" dirty="0"/>
              <a:t> </a:t>
            </a:r>
            <a:r>
              <a:rPr lang="bg-BG" sz="3200" dirty="0"/>
              <a:t>приложението с </a:t>
            </a:r>
            <a:r>
              <a:rPr lang="bg-BG" sz="3200" dirty="0">
                <a:solidFill>
                  <a:schemeClr val="bg1"/>
                </a:solidFill>
              </a:rPr>
              <a:t>[</a:t>
            </a:r>
            <a:r>
              <a:rPr lang="en-US" sz="3200" b="1" dirty="0">
                <a:solidFill>
                  <a:schemeClr val="bg1"/>
                </a:solidFill>
              </a:rPr>
              <a:t>Ctrl+F5</a:t>
            </a:r>
            <a:r>
              <a:rPr lang="en-US" sz="3200" dirty="0">
                <a:solidFill>
                  <a:schemeClr val="bg1"/>
                </a:solidFill>
              </a:rPr>
              <a:t>]</a:t>
            </a:r>
            <a:endParaRPr lang="en-BG" sz="3200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Резултат при изпълнение на програмата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ED30EF-5E15-F3EF-AE2D-0F86435420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312" y="2124000"/>
            <a:ext cx="7007375" cy="403099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85673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bg-BG" sz="3200" dirty="0"/>
              <a:t>Начин за </a:t>
            </a:r>
            <a:r>
              <a:rPr lang="bg-BG" sz="3200" b="1" dirty="0">
                <a:solidFill>
                  <a:schemeClr val="bg1"/>
                </a:solidFill>
              </a:rPr>
              <a:t>взаимодействие</a:t>
            </a:r>
            <a:r>
              <a:rPr lang="bg-BG" sz="3200" dirty="0"/>
              <a:t> между </a:t>
            </a:r>
            <a:r>
              <a:rPr lang="bg-BG" sz="3200" b="1" dirty="0">
                <a:solidFill>
                  <a:schemeClr val="bg1"/>
                </a:solidFill>
              </a:rPr>
              <a:t>човека</a:t>
            </a:r>
            <a:r>
              <a:rPr lang="bg-BG" sz="3200" dirty="0"/>
              <a:t> и </a:t>
            </a:r>
            <a:r>
              <a:rPr lang="bg-BG" sz="3200" b="1" dirty="0">
                <a:solidFill>
                  <a:schemeClr val="bg1"/>
                </a:solidFill>
              </a:rPr>
              <a:t>компютъра</a:t>
            </a:r>
          </a:p>
          <a:p>
            <a:pPr>
              <a:buClr>
                <a:schemeClr val="tx1"/>
              </a:buClr>
            </a:pPr>
            <a:r>
              <a:rPr lang="bg-BG" sz="3200" dirty="0"/>
              <a:t>Използва </a:t>
            </a:r>
            <a:r>
              <a:rPr lang="bg-BG" sz="3200" b="1" dirty="0">
                <a:solidFill>
                  <a:schemeClr val="bg1"/>
                </a:solidFill>
              </a:rPr>
              <a:t>графични елементи </a:t>
            </a:r>
            <a:r>
              <a:rPr lang="bg-BG" sz="3200" dirty="0"/>
              <a:t>под формата на </a:t>
            </a:r>
            <a:r>
              <a:rPr lang="bg-BG" sz="3200" b="1" dirty="0">
                <a:solidFill>
                  <a:schemeClr val="bg1"/>
                </a:solidFill>
              </a:rPr>
              <a:t>контроли</a:t>
            </a:r>
            <a:endParaRPr lang="bg-BG" sz="3200" dirty="0"/>
          </a:p>
          <a:p>
            <a:pPr lvl="1"/>
            <a:r>
              <a:rPr lang="bg-BG" sz="3000" dirty="0"/>
              <a:t>Икони, бутони, текстови полета, прозорци и други</a:t>
            </a:r>
          </a:p>
          <a:p>
            <a:r>
              <a:rPr lang="bg-BG" sz="3200" b="1" dirty="0">
                <a:solidFill>
                  <a:schemeClr val="bg1"/>
                </a:solidFill>
              </a:rPr>
              <a:t>Платформи</a:t>
            </a:r>
            <a:r>
              <a:rPr lang="bg-BG" sz="3200" dirty="0"/>
              <a:t> за изграждане на </a:t>
            </a:r>
            <a:r>
              <a:rPr lang="en-US" sz="3200" dirty="0"/>
              <a:t>GUI</a:t>
            </a:r>
          </a:p>
          <a:p>
            <a:pPr lvl="1"/>
            <a:r>
              <a:rPr lang="en-US" sz="3000" b="1" dirty="0"/>
              <a:t>Windows</a:t>
            </a:r>
            <a:r>
              <a:rPr lang="en-US" sz="3000" dirty="0"/>
              <a:t> – Windows Forms, XAML и WPF, .NET MAUI</a:t>
            </a:r>
          </a:p>
          <a:p>
            <a:pPr lvl="1"/>
            <a:r>
              <a:rPr lang="en-US" sz="3000" b="1" dirty="0"/>
              <a:t>MacOS</a:t>
            </a:r>
            <a:r>
              <a:rPr lang="en-US" sz="3000" dirty="0"/>
              <a:t> – AppKit, Aqua, OpenGL</a:t>
            </a:r>
          </a:p>
          <a:p>
            <a:pPr lvl="1"/>
            <a:r>
              <a:rPr lang="en-US" sz="3000" b="1" dirty="0"/>
              <a:t>Linux</a:t>
            </a:r>
            <a:r>
              <a:rPr lang="en-US" sz="3000" dirty="0"/>
              <a:t> – Qt, FLTK, Ultimate++</a:t>
            </a:r>
            <a:endParaRPr lang="bg-BG" sz="30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Какво е </a:t>
            </a:r>
            <a:r>
              <a:rPr lang="en-US" sz="4000" dirty="0"/>
              <a:t>Graphical User Interface (</a:t>
            </a:r>
            <a:r>
              <a:rPr lang="en-US" dirty="0"/>
              <a:t>GUI)?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FCC501-432E-E4FB-87E4-A63D45B715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1000" y="4133737"/>
            <a:ext cx="2835000" cy="2353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955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ComboBox</a:t>
            </a:r>
            <a:r>
              <a:rPr lang="bg-BG" dirty="0"/>
              <a:t>, </a:t>
            </a:r>
            <a:r>
              <a:rPr lang="en-US" dirty="0"/>
              <a:t>Checkbox, Radio Button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Други </a:t>
            </a:r>
            <a:r>
              <a:rPr lang="en-US" dirty="0"/>
              <a:t>UI </a:t>
            </a:r>
            <a:r>
              <a:rPr lang="bg-BG" dirty="0"/>
              <a:t>контроли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5A0A4F-034E-F89E-7BC0-EB2E56FBAE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928" y="1363248"/>
            <a:ext cx="2612143" cy="238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29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altLang="en-US" sz="3200" b="1" dirty="0">
                <a:solidFill>
                  <a:schemeClr val="bg1"/>
                </a:solidFill>
                <a:latin typeface="Consolas" panose="020B0609020204030204" pitchFamily="49" charset="0"/>
              </a:rPr>
              <a:t>ComboBox</a:t>
            </a:r>
            <a:r>
              <a:rPr lang="bg-BG" altLang="en-US" sz="3200" dirty="0"/>
              <a:t> </a:t>
            </a:r>
            <a:r>
              <a:rPr lang="en-US" altLang="en-US" sz="3200" dirty="0"/>
              <a:t>– </a:t>
            </a:r>
            <a:r>
              <a:rPr lang="bg-BG" altLang="en-US" sz="3200" dirty="0"/>
              <a:t>падащ списък с опции за избор</a:t>
            </a:r>
          </a:p>
          <a:p>
            <a:pPr lvl="1">
              <a:lnSpc>
                <a:spcPct val="110000"/>
              </a:lnSpc>
              <a:spcBef>
                <a:spcPct val="25000"/>
              </a:spcBef>
            </a:pPr>
            <a:r>
              <a:rPr lang="en-US" altLang="en-US" sz="2800" b="1" dirty="0">
                <a:latin typeface="Consolas" panose="020B0609020204030204" pitchFamily="49" charset="0"/>
              </a:rPr>
              <a:t>Text</a:t>
            </a:r>
            <a:r>
              <a:rPr lang="en-US" alt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– </a:t>
            </a:r>
            <a:r>
              <a:rPr lang="bg-BG" altLang="en-US" sz="2800" dirty="0"/>
              <a:t>текстът, който се изобразява</a:t>
            </a:r>
            <a:endParaRPr lang="en-US" altLang="en-US" sz="2800" dirty="0"/>
          </a:p>
          <a:p>
            <a:pPr lvl="1">
              <a:lnSpc>
                <a:spcPct val="110000"/>
              </a:lnSpc>
              <a:spcBef>
                <a:spcPct val="25000"/>
              </a:spcBef>
            </a:pPr>
            <a:r>
              <a:rPr lang="en-US" altLang="en-US" sz="2800" b="1" dirty="0">
                <a:latin typeface="Consolas" panose="020B0609020204030204" pitchFamily="49" charset="0"/>
              </a:rPr>
              <a:t>Items</a:t>
            </a:r>
            <a:r>
              <a:rPr lang="en-US" alt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lang="en-US" alt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bg-BG" alt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възможни стойности, между които се избира</a:t>
            </a:r>
            <a:endParaRPr lang="en-US" alt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10000"/>
              </a:lnSpc>
              <a:spcBef>
                <a:spcPts val="1800"/>
              </a:spcBef>
            </a:pPr>
            <a:r>
              <a:rPr lang="en-US" altLang="en-US" sz="3200" b="1" dirty="0">
                <a:solidFill>
                  <a:schemeClr val="bg1"/>
                </a:solidFill>
                <a:latin typeface="Consolas" panose="020B0609020204030204" pitchFamily="49" charset="0"/>
              </a:rPr>
              <a:t>RadioButton</a:t>
            </a:r>
            <a:r>
              <a:rPr lang="en-US" altLang="en-US" sz="3200" dirty="0"/>
              <a:t> - </a:t>
            </a:r>
            <a:r>
              <a:rPr lang="bg-BG" altLang="en-BG" sz="3200" dirty="0"/>
              <a:t>контрола за избор на една от няколко опции</a:t>
            </a:r>
            <a:endParaRPr lang="en-US" altLang="en-US" sz="3200" dirty="0"/>
          </a:p>
          <a:p>
            <a:pPr lvl="1">
              <a:lnSpc>
                <a:spcPct val="110000"/>
              </a:lnSpc>
            </a:pPr>
            <a:r>
              <a:rPr lang="bg-BG" altLang="en-BG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Checked</a:t>
            </a:r>
            <a:r>
              <a:rPr lang="bg-BG" altLang="en-BG" sz="2800" dirty="0"/>
              <a:t> – задава дали е избрана</a:t>
            </a:r>
          </a:p>
          <a:p>
            <a:pPr>
              <a:lnSpc>
                <a:spcPct val="110000"/>
              </a:lnSpc>
              <a:spcBef>
                <a:spcPts val="1800"/>
              </a:spcBef>
            </a:pPr>
            <a:r>
              <a:rPr lang="en-US" altLang="en-US" sz="3200" b="1" dirty="0">
                <a:solidFill>
                  <a:schemeClr val="bg1"/>
                </a:solidFill>
                <a:latin typeface="Consolas" panose="020B0609020204030204" pitchFamily="49" charset="0"/>
              </a:rPr>
              <a:t>Checkbox</a:t>
            </a:r>
            <a:r>
              <a:rPr lang="en-US" altLang="en-US" sz="3200" dirty="0"/>
              <a:t> –</a:t>
            </a:r>
            <a:r>
              <a:rPr lang="bg-BG" altLang="en-US" sz="3200" dirty="0"/>
              <a:t> контрола за избор на няколко опции</a:t>
            </a:r>
          </a:p>
          <a:p>
            <a:pPr lvl="1">
              <a:lnSpc>
                <a:spcPct val="110000"/>
              </a:lnSpc>
              <a:spcBef>
                <a:spcPts val="1200"/>
              </a:spcBef>
            </a:pPr>
            <a:r>
              <a:rPr lang="en-GB" alt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Checked</a:t>
            </a:r>
            <a:r>
              <a:rPr lang="en-GB" altLang="en-US" sz="2800" dirty="0"/>
              <a:t> – </a:t>
            </a:r>
            <a:r>
              <a:rPr lang="bg-BG" altLang="en-US" sz="2800" dirty="0"/>
              <a:t>задава дали кутийката е избрана</a:t>
            </a:r>
            <a:endParaRPr lang="en-US" sz="3200" dirty="0"/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Други </a:t>
            </a:r>
            <a:r>
              <a:rPr lang="en-US" dirty="0"/>
              <a:t>UI </a:t>
            </a:r>
            <a:r>
              <a:rPr lang="bg-BG" dirty="0"/>
              <a:t>контроли в </a:t>
            </a:r>
            <a:r>
              <a:rPr lang="en-US" dirty="0"/>
              <a:t>Windows Forms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484D08-FACA-4140-08AE-5DE84A0C0B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8778" y="1391747"/>
            <a:ext cx="2194252" cy="123541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1550C62-A8D8-6017-3D06-B7E1EC230D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6493" y="4986475"/>
            <a:ext cx="1228000" cy="13508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864F942-95E1-5C4A-0595-3B4674EC40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6493" y="3927037"/>
            <a:ext cx="2106537" cy="74899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4131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Summary Box Group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0406" y="1360993"/>
            <a:ext cx="9470432" cy="5394328"/>
            <a:chOff x="472011" y="1508786"/>
            <a:chExt cx="3799787" cy="4865561"/>
          </a:xfrm>
        </p:grpSpPr>
        <p:sp>
          <p:nvSpPr>
            <p:cNvPr id="10" name="Rounded Rectangle Blue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11" name="Rounded Rectangle Left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/>
          </p:nvSpPr>
          <p:spPr>
            <a:xfrm>
              <a:off x="546866" y="1696737"/>
              <a:ext cx="81601" cy="4489658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2" name="Half Frame Top Right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/>
          </p:nvSpPr>
          <p:spPr>
            <a:xfrm rot="5400000">
              <a:off x="374255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7878" y="1676785"/>
            <a:ext cx="8775781" cy="4830215"/>
          </a:xfrm>
        </p:spPr>
        <p:txBody>
          <a:bodyPr>
            <a:normAutofit fontScale="92500"/>
          </a:bodyPr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marL="360363" indent="-360363" fontAlgn="base">
              <a:buClr>
                <a:schemeClr val="bg2"/>
              </a:buClr>
            </a:pPr>
            <a:r>
              <a:rPr lang="en-US" sz="3200" b="1" dirty="0">
                <a:solidFill>
                  <a:schemeClr val="accent1"/>
                </a:solidFill>
              </a:rPr>
              <a:t>GUI</a:t>
            </a:r>
            <a:r>
              <a:rPr lang="en-US" sz="3200" dirty="0"/>
              <a:t> </a:t>
            </a:r>
            <a:r>
              <a:rPr lang="bg-BG" sz="3200" dirty="0"/>
              <a:t>приложенията позволяват </a:t>
            </a:r>
            <a:r>
              <a:rPr lang="bg-BG" sz="3200" b="1" dirty="0">
                <a:solidFill>
                  <a:schemeClr val="accent1"/>
                </a:solidFill>
              </a:rPr>
              <a:t>взаимодействие</a:t>
            </a:r>
            <a:r>
              <a:rPr lang="bg-BG" sz="3200" dirty="0"/>
              <a:t> на </a:t>
            </a:r>
            <a:r>
              <a:rPr lang="bg-BG" sz="3200" b="1" dirty="0">
                <a:solidFill>
                  <a:schemeClr val="accent1"/>
                </a:solidFill>
              </a:rPr>
              <a:t>човека</a:t>
            </a:r>
            <a:r>
              <a:rPr lang="bg-BG" sz="3200" dirty="0"/>
              <a:t> с </a:t>
            </a:r>
            <a:r>
              <a:rPr lang="bg-BG" sz="3200" b="1" dirty="0">
                <a:solidFill>
                  <a:schemeClr val="accent1"/>
                </a:solidFill>
              </a:rPr>
              <a:t>компютъра</a:t>
            </a:r>
            <a:endParaRPr lang="en-US" sz="3200" b="1" dirty="0">
              <a:solidFill>
                <a:schemeClr val="accent1"/>
              </a:solidFill>
            </a:endParaRPr>
          </a:p>
          <a:p>
            <a:pPr marL="360363" indent="-360363" fontAlgn="base">
              <a:buClr>
                <a:schemeClr val="bg2"/>
              </a:buClr>
            </a:pPr>
            <a:r>
              <a:rPr lang="en-US" sz="3200" b="1" dirty="0">
                <a:solidFill>
                  <a:schemeClr val="accent1"/>
                </a:solidFill>
              </a:rPr>
              <a:t>Windows Forms</a:t>
            </a:r>
            <a:r>
              <a:rPr lang="bg-BG" sz="3200" dirty="0"/>
              <a:t> се използва за създаване на </a:t>
            </a:r>
            <a:r>
              <a:rPr lang="en-US" sz="3200" dirty="0"/>
              <a:t>GUI </a:t>
            </a:r>
            <a:r>
              <a:rPr lang="bg-BG" sz="3200" dirty="0"/>
              <a:t>приложения</a:t>
            </a:r>
            <a:endParaRPr lang="en-US" sz="3200" dirty="0"/>
          </a:p>
          <a:p>
            <a:pPr marL="360363" indent="-360363" fontAlgn="base">
              <a:buClr>
                <a:schemeClr val="bg2"/>
              </a:buClr>
            </a:pPr>
            <a:r>
              <a:rPr lang="bg-BG" sz="3200" dirty="0"/>
              <a:t>Основни </a:t>
            </a:r>
            <a:r>
              <a:rPr lang="bg-BG" sz="3200" b="1" dirty="0">
                <a:solidFill>
                  <a:schemeClr val="accent1"/>
                </a:solidFill>
              </a:rPr>
              <a:t>компоненти</a:t>
            </a:r>
          </a:p>
          <a:p>
            <a:pPr marL="969948" lvl="1" indent="-360363" fontAlgn="base">
              <a:buClr>
                <a:schemeClr val="bg2"/>
              </a:buClr>
            </a:pPr>
            <a:r>
              <a:rPr lang="bg-BG" sz="3000" b="1" dirty="0">
                <a:solidFill>
                  <a:schemeClr val="accent1"/>
                </a:solidFill>
              </a:rPr>
              <a:t>Форми</a:t>
            </a:r>
            <a:r>
              <a:rPr lang="en-US" sz="3000" b="1" dirty="0">
                <a:solidFill>
                  <a:schemeClr val="accent1"/>
                </a:solidFill>
              </a:rPr>
              <a:t> </a:t>
            </a:r>
            <a:r>
              <a:rPr lang="en-US" sz="3000" dirty="0">
                <a:solidFill>
                  <a:schemeClr val="bg2"/>
                </a:solidFill>
              </a:rPr>
              <a:t>(</a:t>
            </a:r>
            <a:r>
              <a:rPr lang="bg-BG" sz="3000" dirty="0">
                <a:solidFill>
                  <a:schemeClr val="bg2"/>
                </a:solidFill>
              </a:rPr>
              <a:t>прозорец с контроли</a:t>
            </a:r>
            <a:r>
              <a:rPr lang="en-US" sz="3000" dirty="0">
                <a:solidFill>
                  <a:schemeClr val="bg2"/>
                </a:solidFill>
              </a:rPr>
              <a:t>)</a:t>
            </a:r>
            <a:endParaRPr lang="bg-BG" sz="3000" dirty="0">
              <a:solidFill>
                <a:schemeClr val="bg2"/>
              </a:solidFill>
            </a:endParaRPr>
          </a:p>
          <a:p>
            <a:pPr marL="969948" lvl="1" indent="-360363" fontAlgn="base">
              <a:buClr>
                <a:schemeClr val="bg2"/>
              </a:buClr>
            </a:pPr>
            <a:r>
              <a:rPr lang="bg-BG" sz="3000" b="1" dirty="0">
                <a:solidFill>
                  <a:schemeClr val="accent1"/>
                </a:solidFill>
              </a:rPr>
              <a:t>Контроли </a:t>
            </a:r>
            <a:r>
              <a:rPr lang="bg-BG" sz="3000" dirty="0">
                <a:solidFill>
                  <a:schemeClr val="bg2"/>
                </a:solidFill>
              </a:rPr>
              <a:t>(текстово поле, бутон, картинка и др.</a:t>
            </a:r>
            <a:r>
              <a:rPr lang="en-US" sz="3000" dirty="0">
                <a:solidFill>
                  <a:schemeClr val="bg2"/>
                </a:solidFill>
              </a:rPr>
              <a:t>)</a:t>
            </a:r>
            <a:endParaRPr lang="bg-BG" sz="3000" dirty="0">
              <a:solidFill>
                <a:schemeClr val="bg2"/>
              </a:solidFill>
            </a:endParaRPr>
          </a:p>
          <a:p>
            <a:pPr marL="360363" indent="-360363" fontAlgn="base">
              <a:buClr>
                <a:schemeClr val="bg2"/>
              </a:buClr>
            </a:pPr>
            <a:r>
              <a:rPr lang="bg-BG" sz="3200" b="1" dirty="0">
                <a:solidFill>
                  <a:schemeClr val="accent1"/>
                </a:solidFill>
              </a:rPr>
              <a:t>Хващаме</a:t>
            </a:r>
            <a:r>
              <a:rPr lang="bg-BG" sz="3200" dirty="0"/>
              <a:t> и </a:t>
            </a:r>
            <a:r>
              <a:rPr lang="bg-BG" sz="3200" b="1" dirty="0">
                <a:solidFill>
                  <a:schemeClr val="accent1"/>
                </a:solidFill>
              </a:rPr>
              <a:t>обработваме</a:t>
            </a:r>
            <a:r>
              <a:rPr lang="bg-BG" sz="3200" dirty="0"/>
              <a:t> </a:t>
            </a:r>
            <a:r>
              <a:rPr lang="bg-BG" sz="3200" b="1" dirty="0">
                <a:solidFill>
                  <a:schemeClr val="accent1"/>
                </a:solidFill>
              </a:rPr>
              <a:t>събития</a:t>
            </a:r>
            <a:r>
              <a:rPr lang="bg-BG" sz="3200" dirty="0"/>
              <a:t> със </a:t>
            </a:r>
            <a:r>
              <a:rPr lang="en-US" sz="3200" dirty="0"/>
              <a:t>C# </a:t>
            </a:r>
            <a:r>
              <a:rPr lang="bg-BG" sz="3200" dirty="0"/>
              <a:t>код</a:t>
            </a:r>
            <a:endParaRPr lang="bg-BG" sz="3200" dirty="0">
              <a:solidFill>
                <a:schemeClr val="bg2"/>
              </a:solidFill>
            </a:endParaRPr>
          </a:p>
        </p:txBody>
      </p:sp>
      <p:pic>
        <p:nvPicPr>
          <p:cNvPr id="13" name="Picture SoftUni Mascot">
            <a:extLst>
              <a:ext uri="{FF2B5EF4-FFF2-40B4-BE49-F238E27FC236}">
                <a16:creationId xmlns:a16="http://schemas.microsoft.com/office/drawing/2014/main" id="{CCC3A316-993C-4741-8826-E104F276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9810597" y="4204252"/>
            <a:ext cx="2056123" cy="2225242"/>
          </a:xfrm>
          <a:prstGeom prst="rect">
            <a:avLst/>
          </a:prstGeom>
        </p:spPr>
      </p:pic>
      <p:sp>
        <p:nvSpPr>
          <p:cNvPr id="4" name="Slide 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E369AAE7-BDDC-FE11-A61E-E20F7F6632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04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Създаване на </a:t>
            </a:r>
            <a:r>
              <a:rPr lang="en-US" dirty="0"/>
              <a:t>GUI с</a:t>
            </a:r>
            <a:r>
              <a:rPr lang="bg-BG" dirty="0"/>
              <a:t> </a:t>
            </a:r>
            <a:r>
              <a:rPr lang="en-US" dirty="0"/>
              <a:t>Visual Studio </a:t>
            </a:r>
            <a:r>
              <a:rPr lang="bg-BG" dirty="0"/>
              <a:t>и </a:t>
            </a:r>
            <a:r>
              <a:rPr lang="en-US" dirty="0"/>
              <a:t>C#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Windows Forms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69AAC6-C884-A5CE-F82B-C85DBA2F8D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8500" y="1494000"/>
            <a:ext cx="2295000" cy="229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21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Библиотека</a:t>
            </a:r>
            <a:r>
              <a:rPr lang="bg-BG" dirty="0"/>
              <a:t> за изграж­дане на прозоречно-базиран графичен потребителски интерфейс (</a:t>
            </a:r>
            <a:r>
              <a:rPr lang="en-GB" dirty="0"/>
              <a:t>GUI)</a:t>
            </a:r>
            <a:endParaRPr lang="bg-BG" dirty="0"/>
          </a:p>
          <a:p>
            <a:pPr lvl="1"/>
            <a:r>
              <a:rPr lang="bg-BG" dirty="0"/>
              <a:t>Част от </a:t>
            </a:r>
            <a:r>
              <a:rPr lang="en-GB" b="1" dirty="0"/>
              <a:t>.NET Framework</a:t>
            </a:r>
          </a:p>
          <a:p>
            <a:pPr lvl="1"/>
            <a:r>
              <a:rPr lang="bg-BG" dirty="0"/>
              <a:t>Разработката е базирана на </a:t>
            </a:r>
            <a:r>
              <a:rPr lang="en-US" b="1" dirty="0"/>
              <a:t>C# </a:t>
            </a:r>
            <a:r>
              <a:rPr lang="bg-BG" dirty="0"/>
              <a:t>и</a:t>
            </a:r>
            <a:r>
              <a:rPr lang="bg-BG" b="1" dirty="0"/>
              <a:t> </a:t>
            </a:r>
            <a:r>
              <a:rPr lang="en-US" b="1" dirty="0"/>
              <a:t>Visual Studio</a:t>
            </a:r>
            <a:endParaRPr lang="bg-BG" b="1" dirty="0"/>
          </a:p>
          <a:p>
            <a:r>
              <a:rPr lang="bg-BG" dirty="0"/>
              <a:t>Съдържа</a:t>
            </a:r>
            <a:r>
              <a:rPr lang="bg-BG" b="1" dirty="0"/>
              <a:t> </a:t>
            </a:r>
            <a:r>
              <a:rPr lang="bg-BG" b="1" dirty="0">
                <a:solidFill>
                  <a:schemeClr val="bg1"/>
                </a:solidFill>
              </a:rPr>
              <a:t>форми</a:t>
            </a:r>
            <a:r>
              <a:rPr lang="bg-BG" b="1" dirty="0"/>
              <a:t> </a:t>
            </a:r>
            <a:r>
              <a:rPr lang="bg-BG" dirty="0"/>
              <a:t>и</a:t>
            </a:r>
            <a:r>
              <a:rPr lang="bg-BG" b="1" dirty="0"/>
              <a:t> </a:t>
            </a:r>
            <a:r>
              <a:rPr lang="bg-BG" b="1" dirty="0">
                <a:solidFill>
                  <a:schemeClr val="bg1"/>
                </a:solidFill>
              </a:rPr>
              <a:t>контроли</a:t>
            </a: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Какво е </a:t>
            </a:r>
            <a:r>
              <a:rPr lang="en-US" dirty="0"/>
              <a:t>Windows Forms</a:t>
            </a:r>
            <a:r>
              <a:rPr lang="bg-BG" dirty="0"/>
              <a:t> (</a:t>
            </a:r>
            <a:r>
              <a:rPr lang="en-US" dirty="0"/>
              <a:t>WinForms)?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B2DF5F-87F5-5F51-520B-74A8303AF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9507" y="4602171"/>
            <a:ext cx="3285000" cy="188969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Rounded Rectangular Callout 1">
            <a:extLst>
              <a:ext uri="{FF2B5EF4-FFF2-40B4-BE49-F238E27FC236}">
                <a16:creationId xmlns:a16="http://schemas.microsoft.com/office/drawing/2014/main" id="{B993FCD0-7093-8474-3E1A-060CFDB55F13}"/>
              </a:ext>
            </a:extLst>
          </p:cNvPr>
          <p:cNvSpPr/>
          <p:nvPr/>
        </p:nvSpPr>
        <p:spPr bwMode="auto">
          <a:xfrm>
            <a:off x="7033668" y="4458649"/>
            <a:ext cx="1940258" cy="585000"/>
          </a:xfrm>
          <a:prstGeom prst="wedgeRoundRectCallout">
            <a:avLst>
              <a:gd name="adj1" fmla="val -91242"/>
              <a:gd name="adj2" fmla="val 2427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Форма</a:t>
            </a:r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2FE9F4B2-F482-CC37-4F1B-36667BF992CA}"/>
              </a:ext>
            </a:extLst>
          </p:cNvPr>
          <p:cNvSpPr/>
          <p:nvPr/>
        </p:nvSpPr>
        <p:spPr bwMode="auto">
          <a:xfrm>
            <a:off x="7047064" y="5170056"/>
            <a:ext cx="1926862" cy="585000"/>
          </a:xfrm>
          <a:prstGeom prst="wedgeRoundRectCallout">
            <a:avLst>
              <a:gd name="adj1" fmla="val -109989"/>
              <a:gd name="adj2" fmla="val -1286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Контроли</a:t>
            </a:r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1669D930-05B1-6D26-DE10-72E7DC3C1E4E}"/>
              </a:ext>
            </a:extLst>
          </p:cNvPr>
          <p:cNvSpPr/>
          <p:nvPr/>
        </p:nvSpPr>
        <p:spPr bwMode="auto">
          <a:xfrm>
            <a:off x="7047063" y="5919665"/>
            <a:ext cx="1926862" cy="585000"/>
          </a:xfrm>
          <a:prstGeom prst="wedgeRoundRectCallout">
            <a:avLst>
              <a:gd name="adj1" fmla="val -113306"/>
              <a:gd name="adj2" fmla="val -3112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Контроли</a:t>
            </a:r>
            <a:endParaRPr lang="en-BG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39972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en-US" dirty="0"/>
              <a:t>Windows Forms </a:t>
            </a:r>
            <a:r>
              <a:rPr lang="bg-BG" dirty="0"/>
              <a:t>и </a:t>
            </a:r>
            <a:r>
              <a:rPr lang="en-US" dirty="0"/>
              <a:t>Visual Studio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01D900-168A-911B-0ADD-3F3CE350E4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500" y="1310454"/>
            <a:ext cx="8415000" cy="519654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7" name="Rounded Rectangular Callout 8">
            <a:extLst>
              <a:ext uri="{FF2B5EF4-FFF2-40B4-BE49-F238E27FC236}">
                <a16:creationId xmlns:a16="http://schemas.microsoft.com/office/drawing/2014/main" id="{BEBC5EB8-E449-AEE2-CF0A-84C772044426}"/>
              </a:ext>
            </a:extLst>
          </p:cNvPr>
          <p:cNvSpPr/>
          <p:nvPr/>
        </p:nvSpPr>
        <p:spPr bwMode="auto">
          <a:xfrm>
            <a:off x="5871000" y="2885012"/>
            <a:ext cx="2232600" cy="1087975"/>
          </a:xfrm>
          <a:prstGeom prst="wedgeRoundRectCallout">
            <a:avLst>
              <a:gd name="adj1" fmla="val -44813"/>
              <a:gd name="adj2" fmla="val -10205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0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Форма</a:t>
            </a:r>
            <a:r>
              <a:rPr lang="bg-BG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заредена в дизайнера на </a:t>
            </a:r>
            <a:r>
              <a:rPr lang="en-US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Windows Forms</a:t>
            </a:r>
            <a:endParaRPr lang="en-BG" sz="20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Rounded Rectangular Callout 8">
            <a:extLst>
              <a:ext uri="{FF2B5EF4-FFF2-40B4-BE49-F238E27FC236}">
                <a16:creationId xmlns:a16="http://schemas.microsoft.com/office/drawing/2014/main" id="{FE6C0489-B02F-C6E8-BB80-2C516553D3E2}"/>
              </a:ext>
            </a:extLst>
          </p:cNvPr>
          <p:cNvSpPr/>
          <p:nvPr/>
        </p:nvSpPr>
        <p:spPr bwMode="auto">
          <a:xfrm>
            <a:off x="3801000" y="5280063"/>
            <a:ext cx="1773593" cy="805631"/>
          </a:xfrm>
          <a:prstGeom prst="wedgeRoundRectCallout">
            <a:avLst>
              <a:gd name="adj1" fmla="val -62678"/>
              <a:gd name="adj2" fmla="val -5246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Toolbox</a:t>
            </a:r>
            <a:r>
              <a:rPr lang="en-US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 </a:t>
            </a:r>
            <a:r>
              <a:rPr lang="en-US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UI</a:t>
            </a:r>
            <a:r>
              <a:rPr lang="bg-BG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контроли</a:t>
            </a:r>
            <a:endParaRPr lang="en-BG" sz="20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Rounded Rectangular Callout 8">
            <a:extLst>
              <a:ext uri="{FF2B5EF4-FFF2-40B4-BE49-F238E27FC236}">
                <a16:creationId xmlns:a16="http://schemas.microsoft.com/office/drawing/2014/main" id="{51C7468B-545A-9B27-42D1-960F7A2E9089}"/>
              </a:ext>
            </a:extLst>
          </p:cNvPr>
          <p:cNvSpPr/>
          <p:nvPr/>
        </p:nvSpPr>
        <p:spPr bwMode="auto">
          <a:xfrm>
            <a:off x="5871000" y="5003557"/>
            <a:ext cx="1638898" cy="1087975"/>
          </a:xfrm>
          <a:prstGeom prst="wedgeRoundRectCallout">
            <a:avLst>
              <a:gd name="adj1" fmla="val 61543"/>
              <a:gd name="adj2" fmla="val -11465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0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Свойства</a:t>
            </a:r>
            <a:r>
              <a:rPr lang="bg-BG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избраната контрола</a:t>
            </a:r>
            <a:endParaRPr lang="en-BG" sz="20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Rounded Rectangular Callout 8">
            <a:extLst>
              <a:ext uri="{FF2B5EF4-FFF2-40B4-BE49-F238E27FC236}">
                <a16:creationId xmlns:a16="http://schemas.microsoft.com/office/drawing/2014/main" id="{8F31FB61-E01C-C07D-99FC-EBF338280464}"/>
              </a:ext>
            </a:extLst>
          </p:cNvPr>
          <p:cNvSpPr/>
          <p:nvPr/>
        </p:nvSpPr>
        <p:spPr bwMode="auto">
          <a:xfrm>
            <a:off x="3801000" y="3555360"/>
            <a:ext cx="1773593" cy="417627"/>
          </a:xfrm>
          <a:prstGeom prst="wedgeRoundRectCallout">
            <a:avLst>
              <a:gd name="adj1" fmla="val 42212"/>
              <a:gd name="adj2" fmla="val -25512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UI </a:t>
            </a:r>
            <a:r>
              <a:rPr lang="bg-BG" sz="20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контрола</a:t>
            </a:r>
            <a:endParaRPr lang="en-BG" sz="20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55887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Форма с бутон за показване на текущ ден и час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Първо </a:t>
            </a:r>
            <a:r>
              <a:rPr lang="en-US" dirty="0"/>
              <a:t>GUI</a:t>
            </a:r>
            <a:r>
              <a:rPr lang="bg-BG" dirty="0"/>
              <a:t> приложение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AC906-9ADE-83B8-EE79-697D42BF5E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7617" y="729000"/>
            <a:ext cx="7116767" cy="373035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8625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Autofit/>
          </a:bodyPr>
          <a:lstStyle/>
          <a:p>
            <a:r>
              <a:rPr lang="bg-BG" sz="3200" dirty="0"/>
              <a:t>Първо </a:t>
            </a:r>
            <a:r>
              <a:rPr lang="en-US" sz="3200" dirty="0"/>
              <a:t>GUI </a:t>
            </a:r>
            <a:r>
              <a:rPr lang="bg-BG" sz="3200" dirty="0"/>
              <a:t>приложение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3DD675-A486-75C6-B90D-5915797EF6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000" y="4439498"/>
            <a:ext cx="3416300" cy="17907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B1AA79-7FFB-36E9-C352-651BD3D16B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000" y="1486523"/>
            <a:ext cx="3403600" cy="18161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0" name="Arrow: Down 13">
            <a:extLst>
              <a:ext uri="{FF2B5EF4-FFF2-40B4-BE49-F238E27FC236}">
                <a16:creationId xmlns:a16="http://schemas.microsoft.com/office/drawing/2014/main" id="{1C9FAD8E-0F17-3237-23E1-CECE3A902304}"/>
              </a:ext>
            </a:extLst>
          </p:cNvPr>
          <p:cNvSpPr/>
          <p:nvPr/>
        </p:nvSpPr>
        <p:spPr bwMode="auto">
          <a:xfrm>
            <a:off x="9835804" y="3236777"/>
            <a:ext cx="629391" cy="1248925"/>
          </a:xfrm>
          <a:prstGeom prst="down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690E7F-D1E8-D262-7B6A-812ACABCC0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06" y="1492283"/>
            <a:ext cx="7772400" cy="473791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2369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12877</TotalTime>
  <Words>2357</Words>
  <Application>Microsoft Macintosh PowerPoint</Application>
  <PresentationFormat>Widescreen</PresentationFormat>
  <Paragraphs>307</Paragraphs>
  <Slides>44</Slides>
  <Notes>44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Arial</vt:lpstr>
      <vt:lpstr>Calibri</vt:lpstr>
      <vt:lpstr>Consolas</vt:lpstr>
      <vt:lpstr>Wingdings</vt:lpstr>
      <vt:lpstr>SoftUni</vt:lpstr>
      <vt:lpstr>GUI приложения и Windows Forms</vt:lpstr>
      <vt:lpstr>Съдържание</vt:lpstr>
      <vt:lpstr>Какво е GUI?</vt:lpstr>
      <vt:lpstr>Какво е Graphical User Interface (GUI)?</vt:lpstr>
      <vt:lpstr>Windows Forms</vt:lpstr>
      <vt:lpstr>Какво е Windows Forms (WinForms)?</vt:lpstr>
      <vt:lpstr>Windows Forms и Visual Studio</vt:lpstr>
      <vt:lpstr>Първо GUI приложение</vt:lpstr>
      <vt:lpstr>Първо GUI приложение</vt:lpstr>
      <vt:lpstr>Създаване на Windows Forms проект (1)</vt:lpstr>
      <vt:lpstr>Създаване на Windows Forms проект (2)</vt:lpstr>
      <vt:lpstr>Задаване на име на формата</vt:lpstr>
      <vt:lpstr>Промяна на заглавие на формата в прозореца</vt:lpstr>
      <vt:lpstr>Windows Form Designer - Toolbox</vt:lpstr>
      <vt:lpstr>Поставяне на контрола във формата</vt:lpstr>
      <vt:lpstr>Задаване на име на поставената контрола</vt:lpstr>
      <vt:lpstr>Задаване на описателни имена на променливите</vt:lpstr>
      <vt:lpstr>Настройка на контроли във формата</vt:lpstr>
      <vt:lpstr>Компилация и стартиране на проекта</vt:lpstr>
      <vt:lpstr>Прихващане и обработване на събития</vt:lpstr>
      <vt:lpstr>Хващане на Button.Click</vt:lpstr>
      <vt:lpstr>Обработка на Button.Click (1)</vt:lpstr>
      <vt:lpstr>Обработка на Button.Click (2)</vt:lpstr>
      <vt:lpstr>Резултат при изпълнение на програмата</vt:lpstr>
      <vt:lpstr>Основни UI контроли</vt:lpstr>
      <vt:lpstr>Форми в Windows Forms</vt:lpstr>
      <vt:lpstr>Основни UI контроли в Windows Forms</vt:lpstr>
      <vt:lpstr>Свойства и събития на контролите</vt:lpstr>
      <vt:lpstr>Примерно приложение</vt:lpstr>
      <vt:lpstr>Суматор на числа</vt:lpstr>
      <vt:lpstr>Стъпки за изграждане на приложението (1)</vt:lpstr>
      <vt:lpstr>Стъпки за изграждане на приложението (2)</vt:lpstr>
      <vt:lpstr>Стъпки за изграждане на приложението (3)</vt:lpstr>
      <vt:lpstr>Стъпки за изграждане на приложението (4)</vt:lpstr>
      <vt:lpstr>Стъпки за изграждане на приложението (5)</vt:lpstr>
      <vt:lpstr>Стъпки за изграждане на приложението (6)</vt:lpstr>
      <vt:lpstr>Добавяне на Button.Click Event Handler</vt:lpstr>
      <vt:lpstr>Стъпки за изграждане на приложението (7)</vt:lpstr>
      <vt:lpstr>Резултат при изпълнение на програмата</vt:lpstr>
      <vt:lpstr>Други UI контроли</vt:lpstr>
      <vt:lpstr>Други UI контроли в Windows Forms</vt:lpstr>
      <vt:lpstr>Обобщение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SoftUni Foundation - Open Courseware</dc:title>
  <dc:subject>Software Development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Mirela Damyanova</cp:lastModifiedBy>
  <cp:revision>130</cp:revision>
  <dcterms:created xsi:type="dcterms:W3CDTF">2018-05-23T13:08:44Z</dcterms:created>
  <dcterms:modified xsi:type="dcterms:W3CDTF">2024-04-04T09:15:02Z</dcterms:modified>
  <cp:category/>
</cp:coreProperties>
</file>

<file path=docProps/thumbnail.jpeg>
</file>